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67" r:id="rId2"/>
    <p:sldId id="264" r:id="rId3"/>
    <p:sldId id="265" r:id="rId4"/>
    <p:sldId id="268" r:id="rId5"/>
    <p:sldId id="272" r:id="rId6"/>
    <p:sldId id="273" r:id="rId7"/>
    <p:sldId id="261" r:id="rId8"/>
    <p:sldId id="277" r:id="rId9"/>
    <p:sldId id="292" r:id="rId10"/>
    <p:sldId id="293" r:id="rId11"/>
    <p:sldId id="278" r:id="rId12"/>
    <p:sldId id="276" r:id="rId13"/>
    <p:sldId id="295" r:id="rId14"/>
    <p:sldId id="288" r:id="rId15"/>
    <p:sldId id="296" r:id="rId16"/>
    <p:sldId id="287" r:id="rId17"/>
    <p:sldId id="285" r:id="rId18"/>
    <p:sldId id="286" r:id="rId19"/>
    <p:sldId id="294" r:id="rId20"/>
    <p:sldId id="279" r:id="rId21"/>
    <p:sldId id="298" r:id="rId22"/>
    <p:sldId id="281" r:id="rId23"/>
    <p:sldId id="269" r:id="rId24"/>
    <p:sldId id="291" r:id="rId25"/>
    <p:sldId id="274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0000"/>
    <a:srgbClr val="E6E6E6"/>
    <a:srgbClr val="1C70C5"/>
    <a:srgbClr val="7ECCFF"/>
    <a:srgbClr val="00558D"/>
    <a:srgbClr val="002455"/>
    <a:srgbClr val="80838B"/>
    <a:srgbClr val="AEB0B5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9"/>
    <p:restoredTop sz="94640"/>
  </p:normalViewPr>
  <p:slideViewPr>
    <p:cSldViewPr snapToGrid="0" snapToObjects="1">
      <p:cViewPr varScale="1">
        <p:scale>
          <a:sx n="78" d="100"/>
          <a:sy n="78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5773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6184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90AA16-866A-4EAB-A8D4-6FCAB51C478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57FCC3-5BC4-4E18-9D13-63FB871C4E38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ts val="0"/>
            </a:spcAft>
          </a:pPr>
          <a:r>
            <a:rPr lang="en-US" dirty="0"/>
            <a:t>target-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interactions</a:t>
          </a:r>
        </a:p>
      </dgm:t>
    </dgm:pt>
    <dgm:pt modelId="{C026B42F-725E-49CE-8758-EE1BED327155}" type="parTrans" cxnId="{F59EE7AF-9F36-454E-82FC-DBE6144992B8}">
      <dgm:prSet/>
      <dgm:spPr/>
      <dgm:t>
        <a:bodyPr/>
        <a:lstStyle/>
        <a:p>
          <a:endParaRPr lang="en-US"/>
        </a:p>
      </dgm:t>
    </dgm:pt>
    <dgm:pt modelId="{E48090E1-A2E4-4D6A-8FEE-4DAF3C83DDDF}" type="sibTrans" cxnId="{F59EE7AF-9F36-454E-82FC-DBE6144992B8}">
      <dgm:prSet/>
      <dgm:spPr/>
      <dgm:t>
        <a:bodyPr/>
        <a:lstStyle/>
        <a:p>
          <a:endParaRPr lang="en-US"/>
        </a:p>
      </dgm:t>
    </dgm:pt>
    <dgm:pt modelId="{366AD41C-0811-46AF-B6E5-84DB87480A82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1700" dirty="0"/>
            <a:t>Acquire</a:t>
          </a:r>
        </a:p>
        <a:p>
          <a:pPr>
            <a:spcAft>
              <a:spcPts val="0"/>
            </a:spcAft>
          </a:pPr>
          <a:r>
            <a:rPr lang="en-US" sz="1700" dirty="0"/>
            <a:t>&amp; prepare</a:t>
          </a:r>
        </a:p>
        <a:p>
          <a:pPr>
            <a:spcAft>
              <a:spcPts val="0"/>
            </a:spcAft>
          </a:pPr>
          <a:r>
            <a:rPr lang="en-US" sz="1700" dirty="0" err="1"/>
            <a:t>geneid</a:t>
          </a:r>
          <a:r>
            <a:rPr lang="en-US" sz="1700" dirty="0"/>
            <a:t> </a:t>
          </a:r>
          <a:r>
            <a:rPr lang="en-US" sz="1600" dirty="0"/>
            <a:t>→</a:t>
          </a:r>
          <a:r>
            <a:rPr lang="en-US" sz="1700" dirty="0"/>
            <a:t> </a:t>
          </a:r>
          <a:r>
            <a:rPr lang="en-US" sz="1700" dirty="0" err="1"/>
            <a:t>cid</a:t>
          </a:r>
          <a:endParaRPr lang="en-US" sz="1700" dirty="0"/>
        </a:p>
        <a:p>
          <a:pPr>
            <a:spcAft>
              <a:spcPct val="35000"/>
            </a:spcAft>
          </a:pPr>
          <a:r>
            <a:rPr lang="en-US" sz="1700" dirty="0"/>
            <a:t>datasets</a:t>
          </a:r>
        </a:p>
      </dgm:t>
    </dgm:pt>
    <dgm:pt modelId="{C2728013-F1A8-4414-8944-7AF42F2C748C}" type="sibTrans" cxnId="{3DFAA027-9160-4E84-8C35-03FB45F37FE2}">
      <dgm:prSet/>
      <dgm:spPr/>
      <dgm:t>
        <a:bodyPr/>
        <a:lstStyle/>
        <a:p>
          <a:endParaRPr lang="en-US"/>
        </a:p>
      </dgm:t>
    </dgm:pt>
    <dgm:pt modelId="{1181E646-0A49-4DDF-9D37-97BA82F6193B}" type="parTrans" cxnId="{3DFAA027-9160-4E84-8C35-03FB45F37FE2}">
      <dgm:prSet/>
      <dgm:spPr/>
      <dgm:t>
        <a:bodyPr/>
        <a:lstStyle/>
        <a:p>
          <a:endParaRPr lang="en-US"/>
        </a:p>
      </dgm:t>
    </dgm:pt>
    <dgm:pt modelId="{8C50303C-EB17-43E9-BA63-D612AD5B5B4D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gm:t>
    </dgm:pt>
    <dgm:pt modelId="{1A449641-A3EB-4EAE-BB70-0BA526C06730}" type="sibTrans" cxnId="{2CCCDDB1-ACDB-4D16-8996-83D2E4A1A6A1}">
      <dgm:prSet/>
      <dgm:spPr/>
      <dgm:t>
        <a:bodyPr/>
        <a:lstStyle/>
        <a:p>
          <a:endParaRPr lang="en-US"/>
        </a:p>
      </dgm:t>
    </dgm:pt>
    <dgm:pt modelId="{0798832F-6D4E-41AF-8A30-B09AAA84BE8F}" type="parTrans" cxnId="{2CCCDDB1-ACDB-4D16-8996-83D2E4A1A6A1}">
      <dgm:prSet/>
      <dgm:spPr/>
      <dgm:t>
        <a:bodyPr/>
        <a:lstStyle/>
        <a:p>
          <a:endParaRPr lang="en-US"/>
        </a:p>
      </dgm:t>
    </dgm:pt>
    <dgm:pt modelId="{9CDC6629-E45F-4369-BEDC-CAD50E6B33D7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/>
            <a:t>Acquire &amp; prepare</a:t>
          </a:r>
        </a:p>
        <a:p>
          <a:pPr>
            <a:spcAft>
              <a:spcPts val="0"/>
            </a:spcAft>
          </a:pPr>
          <a:r>
            <a:rPr lang="en-US" dirty="0" err="1"/>
            <a:t>cid</a:t>
          </a:r>
          <a:r>
            <a:rPr lang="en-US" dirty="0"/>
            <a:t> → </a:t>
          </a:r>
          <a:r>
            <a:rPr lang="en-US" dirty="0" err="1"/>
            <a:t>geneid</a:t>
          </a:r>
          <a:endParaRPr lang="en-US" dirty="0"/>
        </a:p>
        <a:p>
          <a:pPr>
            <a:spcAft>
              <a:spcPct val="35000"/>
            </a:spcAft>
          </a:pPr>
          <a:r>
            <a:rPr lang="en-US" dirty="0"/>
            <a:t>datasets</a:t>
          </a:r>
        </a:p>
      </dgm:t>
    </dgm:pt>
    <dgm:pt modelId="{82195113-C469-448D-A0EF-09DB817F44FB}" type="parTrans" cxnId="{466F9CCF-9097-43DD-AD87-C2B7F6753726}">
      <dgm:prSet/>
      <dgm:spPr/>
      <dgm:t>
        <a:bodyPr/>
        <a:lstStyle/>
        <a:p>
          <a:endParaRPr lang="en-US"/>
        </a:p>
      </dgm:t>
    </dgm:pt>
    <dgm:pt modelId="{88C60FCB-47DC-4CEC-90DA-AC35CC82FC5E}" type="sibTrans" cxnId="{466F9CCF-9097-43DD-AD87-C2B7F6753726}">
      <dgm:prSet/>
      <dgm:spPr/>
      <dgm:t>
        <a:bodyPr/>
        <a:lstStyle/>
        <a:p>
          <a:endParaRPr lang="en-US"/>
        </a:p>
      </dgm:t>
    </dgm:pt>
    <dgm:pt modelId="{E0FBA61D-522A-4B92-B425-1A4A5E53718B}">
      <dgm:prSet phldrT="[Text]"/>
      <dgm:spPr/>
      <dgm:t>
        <a:bodyPr lIns="0" rIns="0"/>
        <a:lstStyle/>
        <a:p>
          <a:pPr>
            <a:spcAft>
              <a:spcPts val="0"/>
            </a:spcAft>
          </a:pPr>
          <a:r>
            <a:rPr lang="en-US" dirty="0"/>
            <a:t>Assess</a:t>
          </a:r>
        </a:p>
        <a:p>
          <a:pPr>
            <a:spcAft>
              <a:spcPct val="35000"/>
            </a:spcAft>
          </a:pPr>
          <a:r>
            <a:rPr lang="en-US" dirty="0"/>
            <a:t>off-target </a:t>
          </a:r>
          <a:r>
            <a:rPr lang="en-US" dirty="0" err="1"/>
            <a:t>geneid</a:t>
          </a:r>
          <a:r>
            <a:rPr lang="en-US" dirty="0"/>
            <a:t> interactions</a:t>
          </a:r>
        </a:p>
      </dgm:t>
    </dgm:pt>
    <dgm:pt modelId="{E18B9DBB-1ABD-43D3-8AAD-81B003530B2D}" type="sibTrans" cxnId="{E07B6E4F-273C-48B4-B0D1-D289AD8DB8CA}">
      <dgm:prSet/>
      <dgm:spPr/>
      <dgm:t>
        <a:bodyPr/>
        <a:lstStyle/>
        <a:p>
          <a:endParaRPr lang="en-US"/>
        </a:p>
      </dgm:t>
    </dgm:pt>
    <dgm:pt modelId="{85CF4016-E482-4112-B8EC-E6FE7BC8C729}" type="parTrans" cxnId="{E07B6E4F-273C-48B4-B0D1-D289AD8DB8CA}">
      <dgm:prSet/>
      <dgm:spPr/>
      <dgm:t>
        <a:bodyPr/>
        <a:lstStyle/>
        <a:p>
          <a:endParaRPr lang="en-US"/>
        </a:p>
      </dgm:t>
    </dgm:pt>
    <dgm:pt modelId="{3F339248-AB60-4371-B3EE-AE62D616DFEF}" type="pres">
      <dgm:prSet presAssocID="{6B90AA16-866A-4EAB-A8D4-6FCAB51C478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7CF461D-C94D-4D1D-B59C-54C6FEE6CD28}" type="pres">
      <dgm:prSet presAssocID="{8C50303C-EB17-43E9-BA63-D612AD5B5B4D}" presName="Accent5" presStyleCnt="0"/>
      <dgm:spPr/>
    </dgm:pt>
    <dgm:pt modelId="{30A9D58D-03D9-43BE-9F18-D6C5C4493AB9}" type="pres">
      <dgm:prSet presAssocID="{8C50303C-EB17-43E9-BA63-D612AD5B5B4D}" presName="Accent" presStyleLbl="node1" presStyleIdx="0" presStyleCnt="5" custLinFactNeighborX="48614" custLinFactNeighborY="-1323"/>
      <dgm:spPr>
        <a:solidFill>
          <a:schemeClr val="accent6">
            <a:lumMod val="75000"/>
          </a:schemeClr>
        </a:solidFill>
      </dgm:spPr>
    </dgm:pt>
    <dgm:pt modelId="{F927543B-169C-4185-A5CC-B3E48363AE42}" type="pres">
      <dgm:prSet presAssocID="{8C50303C-EB17-43E9-BA63-D612AD5B5B4D}" presName="ParentBackground5" presStyleCnt="0"/>
      <dgm:spPr/>
    </dgm:pt>
    <dgm:pt modelId="{10E2BD9D-7E17-4104-9A7C-3858D3E164EB}" type="pres">
      <dgm:prSet presAssocID="{8C50303C-EB17-43E9-BA63-D612AD5B5B4D}" presName="ParentBackground" presStyleLbl="fgAcc1" presStyleIdx="0" presStyleCnt="5" custLinFactNeighborX="52078" custLinFactNeighborY="-1418"/>
      <dgm:spPr/>
    </dgm:pt>
    <dgm:pt modelId="{16C3B722-4B6B-4200-A519-848D08F9DE56}" type="pres">
      <dgm:prSet presAssocID="{8C50303C-EB17-43E9-BA63-D612AD5B5B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9E179F-9357-4A52-9465-2689533A79CA}" type="pres">
      <dgm:prSet presAssocID="{E0FBA61D-522A-4B92-B425-1A4A5E53718B}" presName="Accent4" presStyleCnt="0"/>
      <dgm:spPr/>
    </dgm:pt>
    <dgm:pt modelId="{A2CB9DF3-80FF-4B70-9FE5-367AC658C27C}" type="pres">
      <dgm:prSet presAssocID="{E0FBA61D-522A-4B92-B425-1A4A5E53718B}" presName="Accent" presStyleLbl="node1" presStyleIdx="1" presStyleCnt="5" custLinFactNeighborX="24729" custLinFactNeighborY="-1981"/>
      <dgm:spPr/>
    </dgm:pt>
    <dgm:pt modelId="{2AB7DDB6-DEB2-41BC-A9F3-5656E974CBF5}" type="pres">
      <dgm:prSet presAssocID="{E0FBA61D-522A-4B92-B425-1A4A5E53718B}" presName="ParentBackground4" presStyleCnt="0"/>
      <dgm:spPr/>
    </dgm:pt>
    <dgm:pt modelId="{1DC26C3E-B2B5-40F6-9FA8-E09028F57BFA}" type="pres">
      <dgm:prSet presAssocID="{E0FBA61D-522A-4B92-B425-1A4A5E53718B}" presName="ParentBackground" presStyleLbl="fgAcc1" presStyleIdx="1" presStyleCnt="5" custLinFactNeighborX="36964" custLinFactNeighborY="-3547"/>
      <dgm:spPr/>
    </dgm:pt>
    <dgm:pt modelId="{D01147F8-7BDD-42E1-8B5F-1A6A03BBD56B}" type="pres">
      <dgm:prSet presAssocID="{E0FBA61D-522A-4B92-B425-1A4A5E53718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2FFCD4F-E6AA-4DC0-B3A8-230308D7116D}" type="pres">
      <dgm:prSet presAssocID="{9CDC6629-E45F-4369-BEDC-CAD50E6B33D7}" presName="Accent3" presStyleCnt="0"/>
      <dgm:spPr/>
    </dgm:pt>
    <dgm:pt modelId="{0CF29C4B-2567-474D-94E1-1CDA2B1F5659}" type="pres">
      <dgm:prSet presAssocID="{9CDC6629-E45F-4369-BEDC-CAD50E6B33D7}" presName="Accent" presStyleLbl="node1" presStyleIdx="2" presStyleCnt="5" custLinFactNeighborX="8067" custLinFactNeighborY="-891"/>
      <dgm:spPr/>
    </dgm:pt>
    <dgm:pt modelId="{DB27204B-B035-4ED8-B2C8-C20E03378AC5}" type="pres">
      <dgm:prSet presAssocID="{9CDC6629-E45F-4369-BEDC-CAD50E6B33D7}" presName="ParentBackground3" presStyleCnt="0"/>
      <dgm:spPr/>
    </dgm:pt>
    <dgm:pt modelId="{AEE7CC55-A954-4324-AA76-43B792DF74CE}" type="pres">
      <dgm:prSet presAssocID="{9CDC6629-E45F-4369-BEDC-CAD50E6B33D7}" presName="ParentBackground" presStyleLbl="fgAcc1" presStyleIdx="2" presStyleCnt="5" custLinFactNeighborX="11774" custLinFactNeighborY="-1763"/>
      <dgm:spPr/>
    </dgm:pt>
    <dgm:pt modelId="{E55A6CA8-0E47-4672-A0E5-CD45E8FA8AD0}" type="pres">
      <dgm:prSet presAssocID="{9CDC6629-E45F-4369-BEDC-CAD50E6B3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F32D209-1B9A-43BC-B59A-CAB8011300D3}" type="pres">
      <dgm:prSet presAssocID="{5957FCC3-5BC4-4E18-9D13-63FB871C4E38}" presName="Accent2" presStyleCnt="0"/>
      <dgm:spPr/>
    </dgm:pt>
    <dgm:pt modelId="{B8510281-BCDC-4431-9845-BA72FF2B4745}" type="pres">
      <dgm:prSet presAssocID="{5957FCC3-5BC4-4E18-9D13-63FB871C4E38}" presName="Accent" presStyleLbl="node1" presStyleIdx="3" presStyleCnt="5" custLinFactNeighborX="-8400" custLinFactNeighborY="-788"/>
      <dgm:spPr/>
    </dgm:pt>
    <dgm:pt modelId="{E52FFCA0-39AD-4ED1-A786-33E87A9BCF21}" type="pres">
      <dgm:prSet presAssocID="{5957FCC3-5BC4-4E18-9D13-63FB871C4E38}" presName="ParentBackground2" presStyleCnt="0"/>
      <dgm:spPr/>
    </dgm:pt>
    <dgm:pt modelId="{B7A98F11-6D26-488C-A872-3F748DBEA8C2}" type="pres">
      <dgm:prSet presAssocID="{5957FCC3-5BC4-4E18-9D13-63FB871C4E38}" presName="ParentBackground" presStyleLbl="fgAcc1" presStyleIdx="3" presStyleCnt="5" custLinFactNeighborX="-12680" custLinFactNeighborY="-1732"/>
      <dgm:spPr/>
    </dgm:pt>
    <dgm:pt modelId="{0613F257-0DB6-4137-9835-C0260EA68509}" type="pres">
      <dgm:prSet presAssocID="{5957FCC3-5BC4-4E18-9D13-63FB871C4E3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E0098ED-41DF-4BB1-A4E0-D3DFF2E56600}" type="pres">
      <dgm:prSet presAssocID="{366AD41C-0811-46AF-B6E5-84DB87480A82}" presName="Accent1" presStyleCnt="0"/>
      <dgm:spPr/>
    </dgm:pt>
    <dgm:pt modelId="{606AF43F-87CE-48D8-8A6E-37619E9A6047}" type="pres">
      <dgm:prSet presAssocID="{366AD41C-0811-46AF-B6E5-84DB87480A82}" presName="Accent" presStyleLbl="node1" presStyleIdx="4" presStyleCnt="5" custLinFactNeighborX="-26205" custLinFactNeighborY="-1282"/>
      <dgm:spPr/>
    </dgm:pt>
    <dgm:pt modelId="{F2E64B18-4406-4306-B128-CD369A083DBE}" type="pres">
      <dgm:prSet presAssocID="{366AD41C-0811-46AF-B6E5-84DB87480A82}" presName="ParentBackground1" presStyleCnt="0"/>
      <dgm:spPr/>
    </dgm:pt>
    <dgm:pt modelId="{2E48C5AD-3B3F-4B5D-81A1-6790F0504969}" type="pres">
      <dgm:prSet presAssocID="{366AD41C-0811-46AF-B6E5-84DB87480A82}" presName="ParentBackground" presStyleLbl="fgAcc1" presStyleIdx="4" presStyleCnt="5" custLinFactNeighborX="-39780" custLinFactNeighborY="-1828"/>
      <dgm:spPr/>
    </dgm:pt>
    <dgm:pt modelId="{DD18E2EA-9EDD-4522-8EE0-463DE036C824}" type="pres">
      <dgm:prSet presAssocID="{366AD41C-0811-46AF-B6E5-84DB87480A8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FAA027-9160-4E84-8C35-03FB45F37FE2}" srcId="{6B90AA16-866A-4EAB-A8D4-6FCAB51C478D}" destId="{366AD41C-0811-46AF-B6E5-84DB87480A82}" srcOrd="0" destOrd="0" parTransId="{1181E646-0A49-4DDF-9D37-97BA82F6193B}" sibTransId="{C2728013-F1A8-4414-8944-7AF42F2C748C}"/>
    <dgm:cxn modelId="{6C54723B-8BC9-459A-88B6-1D508841C0D1}" type="presOf" srcId="{366AD41C-0811-46AF-B6E5-84DB87480A82}" destId="{DD18E2EA-9EDD-4522-8EE0-463DE036C824}" srcOrd="1" destOrd="0" presId="urn:microsoft.com/office/officeart/2011/layout/CircleProcess"/>
    <dgm:cxn modelId="{371A2760-FE60-4D22-ACD8-DC5BB8A9B8B5}" type="presOf" srcId="{8C50303C-EB17-43E9-BA63-D612AD5B5B4D}" destId="{10E2BD9D-7E17-4104-9A7C-3858D3E164EB}" srcOrd="0" destOrd="0" presId="urn:microsoft.com/office/officeart/2011/layout/CircleProcess"/>
    <dgm:cxn modelId="{1F97A266-45C6-4910-95E7-70DBA669B4D1}" type="presOf" srcId="{5957FCC3-5BC4-4E18-9D13-63FB871C4E38}" destId="{0613F257-0DB6-4137-9835-C0260EA68509}" srcOrd="1" destOrd="0" presId="urn:microsoft.com/office/officeart/2011/layout/CircleProcess"/>
    <dgm:cxn modelId="{FD90726D-2A93-4865-BA20-C6320E5AB614}" type="presOf" srcId="{9CDC6629-E45F-4369-BEDC-CAD50E6B33D7}" destId="{AEE7CC55-A954-4324-AA76-43B792DF74CE}" srcOrd="0" destOrd="0" presId="urn:microsoft.com/office/officeart/2011/layout/CircleProcess"/>
    <dgm:cxn modelId="{E07B6E4F-273C-48B4-B0D1-D289AD8DB8CA}" srcId="{6B90AA16-866A-4EAB-A8D4-6FCAB51C478D}" destId="{E0FBA61D-522A-4B92-B425-1A4A5E53718B}" srcOrd="3" destOrd="0" parTransId="{85CF4016-E482-4112-B8EC-E6FE7BC8C729}" sibTransId="{E18B9DBB-1ABD-43D3-8AAD-81B003530B2D}"/>
    <dgm:cxn modelId="{7F7E2078-9953-429B-AF04-CA642073031E}" type="presOf" srcId="{E0FBA61D-522A-4B92-B425-1A4A5E53718B}" destId="{D01147F8-7BDD-42E1-8B5F-1A6A03BBD56B}" srcOrd="1" destOrd="0" presId="urn:microsoft.com/office/officeart/2011/layout/CircleProcess"/>
    <dgm:cxn modelId="{A290EF8D-95CF-408E-B7E7-439C15863994}" type="presOf" srcId="{8C50303C-EB17-43E9-BA63-D612AD5B5B4D}" destId="{16C3B722-4B6B-4200-A519-848D08F9DE56}" srcOrd="1" destOrd="0" presId="urn:microsoft.com/office/officeart/2011/layout/CircleProcess"/>
    <dgm:cxn modelId="{86F9C58E-A547-411B-A29E-BE6EF15F0F3D}" type="presOf" srcId="{366AD41C-0811-46AF-B6E5-84DB87480A82}" destId="{2E48C5AD-3B3F-4B5D-81A1-6790F0504969}" srcOrd="0" destOrd="0" presId="urn:microsoft.com/office/officeart/2011/layout/CircleProcess"/>
    <dgm:cxn modelId="{A60FDFAC-F155-4F3C-851A-4D32F6F2849F}" type="presOf" srcId="{9CDC6629-E45F-4369-BEDC-CAD50E6B33D7}" destId="{E55A6CA8-0E47-4672-A0E5-CD45E8FA8AD0}" srcOrd="1" destOrd="0" presId="urn:microsoft.com/office/officeart/2011/layout/CircleProcess"/>
    <dgm:cxn modelId="{F59EE7AF-9F36-454E-82FC-DBE6144992B8}" srcId="{6B90AA16-866A-4EAB-A8D4-6FCAB51C478D}" destId="{5957FCC3-5BC4-4E18-9D13-63FB871C4E38}" srcOrd="1" destOrd="0" parTransId="{C026B42F-725E-49CE-8758-EE1BED327155}" sibTransId="{E48090E1-A2E4-4D6A-8FEE-4DAF3C83DDDF}"/>
    <dgm:cxn modelId="{2CCCDDB1-ACDB-4D16-8996-83D2E4A1A6A1}" srcId="{6B90AA16-866A-4EAB-A8D4-6FCAB51C478D}" destId="{8C50303C-EB17-43E9-BA63-D612AD5B5B4D}" srcOrd="4" destOrd="0" parTransId="{0798832F-6D4E-41AF-8A30-B09AAA84BE8F}" sibTransId="{1A449641-A3EB-4EAE-BB70-0BA526C06730}"/>
    <dgm:cxn modelId="{466F9CCF-9097-43DD-AD87-C2B7F6753726}" srcId="{6B90AA16-866A-4EAB-A8D4-6FCAB51C478D}" destId="{9CDC6629-E45F-4369-BEDC-CAD50E6B33D7}" srcOrd="2" destOrd="0" parTransId="{82195113-C469-448D-A0EF-09DB817F44FB}" sibTransId="{88C60FCB-47DC-4CEC-90DA-AC35CC82FC5E}"/>
    <dgm:cxn modelId="{8F64D4EF-3F5E-4A0C-BCDD-C9E572A18478}" type="presOf" srcId="{6B90AA16-866A-4EAB-A8D4-6FCAB51C478D}" destId="{3F339248-AB60-4371-B3EE-AE62D616DFEF}" srcOrd="0" destOrd="0" presId="urn:microsoft.com/office/officeart/2011/layout/CircleProcess"/>
    <dgm:cxn modelId="{3DCE6EFC-A43E-4BC9-A8B0-AAACF8B2A2D9}" type="presOf" srcId="{E0FBA61D-522A-4B92-B425-1A4A5E53718B}" destId="{1DC26C3E-B2B5-40F6-9FA8-E09028F57BFA}" srcOrd="0" destOrd="0" presId="urn:microsoft.com/office/officeart/2011/layout/CircleProcess"/>
    <dgm:cxn modelId="{8055F9FC-D0C9-4A93-B1FE-15D88168B3B2}" type="presOf" srcId="{5957FCC3-5BC4-4E18-9D13-63FB871C4E38}" destId="{B7A98F11-6D26-488C-A872-3F748DBEA8C2}" srcOrd="0" destOrd="0" presId="urn:microsoft.com/office/officeart/2011/layout/CircleProcess"/>
    <dgm:cxn modelId="{E0181758-B785-48D2-A54E-D42B4BCAA275}" type="presParOf" srcId="{3F339248-AB60-4371-B3EE-AE62D616DFEF}" destId="{17CF461D-C94D-4D1D-B59C-54C6FEE6CD28}" srcOrd="0" destOrd="0" presId="urn:microsoft.com/office/officeart/2011/layout/CircleProcess"/>
    <dgm:cxn modelId="{49B7FE8A-A2BC-4EBD-A97F-E18E0657F066}" type="presParOf" srcId="{17CF461D-C94D-4D1D-B59C-54C6FEE6CD28}" destId="{30A9D58D-03D9-43BE-9F18-D6C5C4493AB9}" srcOrd="0" destOrd="0" presId="urn:microsoft.com/office/officeart/2011/layout/CircleProcess"/>
    <dgm:cxn modelId="{339619D2-DBA6-4213-8A2A-37A94D9DB488}" type="presParOf" srcId="{3F339248-AB60-4371-B3EE-AE62D616DFEF}" destId="{F927543B-169C-4185-A5CC-B3E48363AE42}" srcOrd="1" destOrd="0" presId="urn:microsoft.com/office/officeart/2011/layout/CircleProcess"/>
    <dgm:cxn modelId="{A8605A62-0743-4317-BDC6-9B3165C7B768}" type="presParOf" srcId="{F927543B-169C-4185-A5CC-B3E48363AE42}" destId="{10E2BD9D-7E17-4104-9A7C-3858D3E164EB}" srcOrd="0" destOrd="0" presId="urn:microsoft.com/office/officeart/2011/layout/CircleProcess"/>
    <dgm:cxn modelId="{933A0D07-69B7-454F-8BC5-6D3F5E31096C}" type="presParOf" srcId="{3F339248-AB60-4371-B3EE-AE62D616DFEF}" destId="{16C3B722-4B6B-4200-A519-848D08F9DE56}" srcOrd="2" destOrd="0" presId="urn:microsoft.com/office/officeart/2011/layout/CircleProcess"/>
    <dgm:cxn modelId="{7110CC9A-F001-459F-8A9B-E4584D79F055}" type="presParOf" srcId="{3F339248-AB60-4371-B3EE-AE62D616DFEF}" destId="{3E9E179F-9357-4A52-9465-2689533A79CA}" srcOrd="3" destOrd="0" presId="urn:microsoft.com/office/officeart/2011/layout/CircleProcess"/>
    <dgm:cxn modelId="{061CF8BE-6ACD-4016-85BA-74E5A04945BC}" type="presParOf" srcId="{3E9E179F-9357-4A52-9465-2689533A79CA}" destId="{A2CB9DF3-80FF-4B70-9FE5-367AC658C27C}" srcOrd="0" destOrd="0" presId="urn:microsoft.com/office/officeart/2011/layout/CircleProcess"/>
    <dgm:cxn modelId="{781AA498-83B3-4929-8EE4-CA0FB490DF87}" type="presParOf" srcId="{3F339248-AB60-4371-B3EE-AE62D616DFEF}" destId="{2AB7DDB6-DEB2-41BC-A9F3-5656E974CBF5}" srcOrd="4" destOrd="0" presId="urn:microsoft.com/office/officeart/2011/layout/CircleProcess"/>
    <dgm:cxn modelId="{01A02289-8BC7-4DD6-A23E-7DEACDE275A9}" type="presParOf" srcId="{2AB7DDB6-DEB2-41BC-A9F3-5656E974CBF5}" destId="{1DC26C3E-B2B5-40F6-9FA8-E09028F57BFA}" srcOrd="0" destOrd="0" presId="urn:microsoft.com/office/officeart/2011/layout/CircleProcess"/>
    <dgm:cxn modelId="{5344FED1-0C0A-4491-BE3E-99B5327FBF9A}" type="presParOf" srcId="{3F339248-AB60-4371-B3EE-AE62D616DFEF}" destId="{D01147F8-7BDD-42E1-8B5F-1A6A03BBD56B}" srcOrd="5" destOrd="0" presId="urn:microsoft.com/office/officeart/2011/layout/CircleProcess"/>
    <dgm:cxn modelId="{7880387C-B0D9-4549-A2C2-6B3E429A41B4}" type="presParOf" srcId="{3F339248-AB60-4371-B3EE-AE62D616DFEF}" destId="{F2FFCD4F-E6AA-4DC0-B3A8-230308D7116D}" srcOrd="6" destOrd="0" presId="urn:microsoft.com/office/officeart/2011/layout/CircleProcess"/>
    <dgm:cxn modelId="{8CF26033-1145-4870-A080-11BBD883DACE}" type="presParOf" srcId="{F2FFCD4F-E6AA-4DC0-B3A8-230308D7116D}" destId="{0CF29C4B-2567-474D-94E1-1CDA2B1F5659}" srcOrd="0" destOrd="0" presId="urn:microsoft.com/office/officeart/2011/layout/CircleProcess"/>
    <dgm:cxn modelId="{3F33E997-21C6-48D4-BF07-5F520D78D99F}" type="presParOf" srcId="{3F339248-AB60-4371-B3EE-AE62D616DFEF}" destId="{DB27204B-B035-4ED8-B2C8-C20E03378AC5}" srcOrd="7" destOrd="0" presId="urn:microsoft.com/office/officeart/2011/layout/CircleProcess"/>
    <dgm:cxn modelId="{43C3D6FA-DDB2-486D-86F8-897DD67B3032}" type="presParOf" srcId="{DB27204B-B035-4ED8-B2C8-C20E03378AC5}" destId="{AEE7CC55-A954-4324-AA76-43B792DF74CE}" srcOrd="0" destOrd="0" presId="urn:microsoft.com/office/officeart/2011/layout/CircleProcess"/>
    <dgm:cxn modelId="{1C090E7E-D115-4151-9CD9-6074D669F295}" type="presParOf" srcId="{3F339248-AB60-4371-B3EE-AE62D616DFEF}" destId="{E55A6CA8-0E47-4672-A0E5-CD45E8FA8AD0}" srcOrd="8" destOrd="0" presId="urn:microsoft.com/office/officeart/2011/layout/CircleProcess"/>
    <dgm:cxn modelId="{B0DDE7C9-32D1-4E97-A9C0-3C6B05704E5F}" type="presParOf" srcId="{3F339248-AB60-4371-B3EE-AE62D616DFEF}" destId="{2F32D209-1B9A-43BC-B59A-CAB8011300D3}" srcOrd="9" destOrd="0" presId="urn:microsoft.com/office/officeart/2011/layout/CircleProcess"/>
    <dgm:cxn modelId="{3CB1BBF2-8A86-4325-8587-8BB334CFC93D}" type="presParOf" srcId="{2F32D209-1B9A-43BC-B59A-CAB8011300D3}" destId="{B8510281-BCDC-4431-9845-BA72FF2B4745}" srcOrd="0" destOrd="0" presId="urn:microsoft.com/office/officeart/2011/layout/CircleProcess"/>
    <dgm:cxn modelId="{957948F6-8AD9-44E6-BFDA-244F5671177C}" type="presParOf" srcId="{3F339248-AB60-4371-B3EE-AE62D616DFEF}" destId="{E52FFCA0-39AD-4ED1-A786-33E87A9BCF21}" srcOrd="10" destOrd="0" presId="urn:microsoft.com/office/officeart/2011/layout/CircleProcess"/>
    <dgm:cxn modelId="{1B46DC42-317D-49F5-AD09-A17D78A27306}" type="presParOf" srcId="{E52FFCA0-39AD-4ED1-A786-33E87A9BCF21}" destId="{B7A98F11-6D26-488C-A872-3F748DBEA8C2}" srcOrd="0" destOrd="0" presId="urn:microsoft.com/office/officeart/2011/layout/CircleProcess"/>
    <dgm:cxn modelId="{0F29680A-F4F1-4E53-A95C-705870026DE8}" type="presParOf" srcId="{3F339248-AB60-4371-B3EE-AE62D616DFEF}" destId="{0613F257-0DB6-4137-9835-C0260EA68509}" srcOrd="11" destOrd="0" presId="urn:microsoft.com/office/officeart/2011/layout/CircleProcess"/>
    <dgm:cxn modelId="{2C1FD812-6CE1-411C-949B-DA16C8ACB738}" type="presParOf" srcId="{3F339248-AB60-4371-B3EE-AE62D616DFEF}" destId="{8E0098ED-41DF-4BB1-A4E0-D3DFF2E56600}" srcOrd="12" destOrd="0" presId="urn:microsoft.com/office/officeart/2011/layout/CircleProcess"/>
    <dgm:cxn modelId="{2DDF3174-E7A3-4B86-A874-55447A95D812}" type="presParOf" srcId="{8E0098ED-41DF-4BB1-A4E0-D3DFF2E56600}" destId="{606AF43F-87CE-48D8-8A6E-37619E9A6047}" srcOrd="0" destOrd="0" presId="urn:microsoft.com/office/officeart/2011/layout/CircleProcess"/>
    <dgm:cxn modelId="{897F8C40-B9B9-420B-9A5C-2A3536505B2E}" type="presParOf" srcId="{3F339248-AB60-4371-B3EE-AE62D616DFEF}" destId="{F2E64B18-4406-4306-B128-CD369A083DBE}" srcOrd="13" destOrd="0" presId="urn:microsoft.com/office/officeart/2011/layout/CircleProcess"/>
    <dgm:cxn modelId="{6D0BB3EA-81BF-480F-9E0D-DDB70D8D5A6A}" type="presParOf" srcId="{F2E64B18-4406-4306-B128-CD369A083DBE}" destId="{2E48C5AD-3B3F-4B5D-81A1-6790F0504969}" srcOrd="0" destOrd="0" presId="urn:microsoft.com/office/officeart/2011/layout/CircleProcess"/>
    <dgm:cxn modelId="{9D788596-3FA4-4B6F-AC69-117A535DBE4A}" type="presParOf" srcId="{3F339248-AB60-4371-B3EE-AE62D616DFEF}" destId="{DD18E2EA-9EDD-4522-8EE0-463DE036C824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237188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298461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546548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D58D-03D9-43BE-9F18-D6C5C4493AB9}">
      <dsp:nvSpPr>
        <dsp:cNvPr id="0" name=""/>
        <dsp:cNvSpPr/>
      </dsp:nvSpPr>
      <dsp:spPr>
        <a:xfrm>
          <a:off x="10067812" y="676510"/>
          <a:ext cx="1857196" cy="1857500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2BD9D-7E17-4104-9A7C-3858D3E164EB}">
      <dsp:nvSpPr>
        <dsp:cNvPr id="0" name=""/>
        <dsp:cNvSpPr/>
      </dsp:nvSpPr>
      <dsp:spPr>
        <a:xfrm>
          <a:off x="10129083" y="738429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6">
                  <a:lumMod val="75000"/>
                </a:schemeClr>
              </a:solidFill>
            </a:rPr>
            <a:t>Propose drug candidates</a:t>
          </a:r>
        </a:p>
      </dsp:txBody>
      <dsp:txXfrm>
        <a:off x="10377171" y="986139"/>
        <a:ext cx="1238460" cy="1238224"/>
      </dsp:txXfrm>
    </dsp:sp>
    <dsp:sp modelId="{A2CB9DF3-80FF-4B70-9FE5-367AC658C27C}">
      <dsp:nvSpPr>
        <dsp:cNvPr id="0" name=""/>
        <dsp:cNvSpPr/>
      </dsp:nvSpPr>
      <dsp:spPr>
        <a:xfrm rot="2700000">
          <a:off x="7894033" y="649139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26C3E-B2B5-40F6-9FA8-E09028F57BFA}">
      <dsp:nvSpPr>
        <dsp:cNvPr id="0" name=""/>
        <dsp:cNvSpPr/>
      </dsp:nvSpPr>
      <dsp:spPr>
        <a:xfrm>
          <a:off x="7948583" y="701520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off-target </a:t>
          </a:r>
          <a:r>
            <a:rPr lang="en-US" sz="1700" kern="1200" dirty="0" err="1"/>
            <a:t>geneid</a:t>
          </a:r>
          <a:r>
            <a:rPr lang="en-US" sz="1700" kern="1200" dirty="0"/>
            <a:t> interactions</a:t>
          </a:r>
        </a:p>
      </dsp:txBody>
      <dsp:txXfrm>
        <a:off x="8195682" y="949230"/>
        <a:ext cx="1238460" cy="1238224"/>
      </dsp:txXfrm>
    </dsp:sp>
    <dsp:sp modelId="{0CF29C4B-2567-474D-94E1-1CDA2B1F5659}">
      <dsp:nvSpPr>
        <dsp:cNvPr id="0" name=""/>
        <dsp:cNvSpPr/>
      </dsp:nvSpPr>
      <dsp:spPr>
        <a:xfrm rot="2700000">
          <a:off x="5537984" y="677774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CC55-A954-4324-AA76-43B792DF74CE}">
      <dsp:nvSpPr>
        <dsp:cNvPr id="0" name=""/>
        <dsp:cNvSpPr/>
      </dsp:nvSpPr>
      <dsp:spPr>
        <a:xfrm>
          <a:off x="5592412" y="732448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 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cid</a:t>
          </a:r>
          <a:r>
            <a:rPr lang="en-US" sz="1700" kern="1200" dirty="0"/>
            <a:t> → 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5839511" y="980158"/>
        <a:ext cx="1238460" cy="1238224"/>
      </dsp:txXfrm>
    </dsp:sp>
    <dsp:sp modelId="{B8510281-BCDC-4431-9845-BA72FF2B4745}">
      <dsp:nvSpPr>
        <dsp:cNvPr id="0" name=""/>
        <dsp:cNvSpPr/>
      </dsp:nvSpPr>
      <dsp:spPr>
        <a:xfrm rot="2700000">
          <a:off x="3186068" y="680480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A98F11-6D26-488C-A872-3F748DBEA8C2}">
      <dsp:nvSpPr>
        <dsp:cNvPr id="0" name=""/>
        <dsp:cNvSpPr/>
      </dsp:nvSpPr>
      <dsp:spPr>
        <a:xfrm>
          <a:off x="3249001" y="732985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Assess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target-</a:t>
          </a:r>
          <a:r>
            <a:rPr lang="en-US" sz="1700" kern="1200" dirty="0" err="1"/>
            <a:t>geneid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interactions</a:t>
          </a:r>
        </a:p>
      </dsp:txBody>
      <dsp:txXfrm>
        <a:off x="3497089" y="980695"/>
        <a:ext cx="1238460" cy="1238224"/>
      </dsp:txXfrm>
    </dsp:sp>
    <dsp:sp modelId="{606AF43F-87CE-48D8-8A6E-37619E9A6047}">
      <dsp:nvSpPr>
        <dsp:cNvPr id="0" name=""/>
        <dsp:cNvSpPr/>
      </dsp:nvSpPr>
      <dsp:spPr>
        <a:xfrm rot="2700000">
          <a:off x="799014" y="667502"/>
          <a:ext cx="1856981" cy="185698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C5AD-3B3F-4B5D-81A1-6790F0504969}">
      <dsp:nvSpPr>
        <dsp:cNvPr id="0" name=""/>
        <dsp:cNvSpPr/>
      </dsp:nvSpPr>
      <dsp:spPr>
        <a:xfrm>
          <a:off x="859718" y="731321"/>
          <a:ext cx="1733646" cy="173364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Acquire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/>
            <a:t>&amp; prepare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700" kern="1200" dirty="0" err="1"/>
            <a:t>geneid</a:t>
          </a:r>
          <a:r>
            <a:rPr lang="en-US" sz="1700" kern="1200" dirty="0"/>
            <a:t> </a:t>
          </a:r>
          <a:r>
            <a:rPr lang="en-US" sz="1600" kern="1200" dirty="0"/>
            <a:t>→</a:t>
          </a:r>
          <a:r>
            <a:rPr lang="en-US" sz="1700" kern="1200" dirty="0"/>
            <a:t> </a:t>
          </a:r>
          <a:r>
            <a:rPr lang="en-US" sz="1700" kern="1200" dirty="0" err="1"/>
            <a:t>cid</a:t>
          </a:r>
          <a:endParaRPr lang="en-US" sz="1700" kern="1200" dirty="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datasets</a:t>
          </a:r>
        </a:p>
      </dsp:txBody>
      <dsp:txXfrm>
        <a:off x="1107805" y="979031"/>
        <a:ext cx="1238460" cy="1238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2426E-871E-6048-897D-C00DFFEC19B5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0F7CC-E99A-9B4E-A466-3BF0E5F478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27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0F7CC-E99A-9B4E-A466-3BF0E5F478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8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0F7CC-E99A-9B4E-A466-3BF0E5F478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8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138917"/>
            <a:ext cx="12192000" cy="2580167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773004"/>
            <a:ext cx="5814711" cy="787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Left Side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309" y="450802"/>
            <a:ext cx="2808212" cy="160659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4320" y="450803"/>
            <a:ext cx="7498080" cy="54181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309" y="2042160"/>
            <a:ext cx="2808212" cy="382682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309" y="6126480"/>
            <a:ext cx="9525001" cy="336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3619" y="6126480"/>
            <a:ext cx="248781" cy="296932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9536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1265408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ledgement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49091" cy="12174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21040" y="6400800"/>
            <a:ext cx="2743200" cy="365125"/>
          </a:xfrm>
        </p:spPr>
        <p:txBody>
          <a:bodyPr/>
          <a:lstStyle/>
          <a:p>
            <a:fld id="{D180678A-58CF-A346-8E85-66ECFEFB8C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28300" cy="38840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662195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259582" y="1657427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3548891" y="1657426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915400" y="1662193"/>
            <a:ext cx="2438400" cy="442301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259582" y="365125"/>
            <a:ext cx="5094218" cy="1217613"/>
          </a:xfrm>
        </p:spPr>
        <p:txBody>
          <a:bodyPr anchor="ctr">
            <a:normAutofit/>
          </a:bodyPr>
          <a:lstStyle>
            <a:lvl1pPr marL="0" indent="0">
              <a:lnSpc>
                <a:spcPct val="125000"/>
              </a:lnSpc>
              <a:buNone/>
              <a:defRPr sz="1600"/>
            </a:lvl1pPr>
          </a:lstStyle>
          <a:p>
            <a:pPr lvl="0"/>
            <a:r>
              <a:rPr lang="en-US" dirty="0"/>
              <a:t>This research was supported by the Intramural Research Program of the NIH, National Library of Medicine.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092553-5BBD-4F1A-8579-CC705FF5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575B9-E767-4EFF-B3EC-7210F58591B3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5AB0A-0806-48B7-A8EA-8327EFC7F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27B19-0D40-414D-9ED5-7588CC5E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03EE6-AAC9-4D55-A8AB-75D42584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aph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2222339"/>
            <a:ext cx="12192000" cy="2430684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>
            <a:outerShdw dist="50800" sx="1000" sy="1000" algn="ctr" rotWithShape="0">
              <a:srgbClr val="000000"/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5773004"/>
            <a:ext cx="5814711" cy="787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aph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072640"/>
            <a:ext cx="12192000" cy="2895600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97" y="5943600"/>
            <a:ext cx="4964035" cy="6720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119981"/>
          </a:xfrm>
        </p:spPr>
        <p:txBody>
          <a:bodyPr anchor="ctr" anchorCtr="0">
            <a:normAutofit fontScale="9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/>
              <a:t>Click to edit Master title style</a:t>
            </a:r>
            <a:endParaRPr lang="en-US" sz="28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86200"/>
            <a:ext cx="10515600" cy="53340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Author’s Name - Title</a:t>
            </a:r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838200" y="1920875"/>
            <a:ext cx="10515600" cy="3930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15601" cy="3879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991088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- Blue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8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248" y="6126480"/>
            <a:ext cx="10515600" cy="3711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Gri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8" y="3802335"/>
            <a:ext cx="10515601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38199" y="1959429"/>
            <a:ext cx="10515600" cy="18427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15601" cy="3879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ur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21697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15601" cy="3879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 - Pentagr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87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87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15601" cy="387937"/>
          </a:xfrm>
          <a:prstGeom prst="rect">
            <a:avLst/>
          </a:prstGeom>
        </p:spPr>
      </p:pic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Right Side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6627812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66278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6627812" cy="3423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68640" y="1681163"/>
            <a:ext cx="318674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68640" y="2505075"/>
            <a:ext cx="3186748" cy="3423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6126480"/>
            <a:ext cx="10515600" cy="387937"/>
          </a:xfrm>
          <a:prstGeom prst="rect">
            <a:avLst/>
          </a:prstGeom>
        </p:spPr>
      </p:pic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000232" y="6446520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rgbClr val="B1C1D0"/>
                </a:solidFill>
                <a:latin typeface="Helvetica" charset="0"/>
                <a:ea typeface="Helvetica" charset="0"/>
                <a:cs typeface="Helvetica" charset="0"/>
              </a:rPr>
              <a:t>NCBI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21040" y="6400800"/>
            <a:ext cx="2743200" cy="365125"/>
          </a:xfrm>
          <a:prstGeom prst="rect">
            <a:avLst/>
          </a:prstGeom>
          <a:noFill/>
        </p:spPr>
        <p:txBody>
          <a:bodyPr/>
          <a:lstStyle>
            <a:lvl1pPr algn="r">
              <a:defRPr sz="1200">
                <a:ln>
                  <a:noFill/>
                </a:ln>
                <a:solidFill>
                  <a:schemeClr val="accent2"/>
                </a:solidFill>
                <a:effectLst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D180678A-58CF-A346-8E85-66ECFEFB8C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7" r:id="rId3"/>
    <p:sldLayoutId id="2147483654" r:id="rId4"/>
    <p:sldLayoutId id="2147483650" r:id="rId5"/>
    <p:sldLayoutId id="2147483649" r:id="rId6"/>
    <p:sldLayoutId id="2147483651" r:id="rId7"/>
    <p:sldLayoutId id="2147483652" r:id="rId8"/>
    <p:sldLayoutId id="2147483653" r:id="rId9"/>
    <p:sldLayoutId id="2147483656" r:id="rId10"/>
    <p:sldLayoutId id="2147483661" r:id="rId11"/>
    <p:sldLayoutId id="214748366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5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image" Target="../media/image2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45.png"/><Relationship Id="rId5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pubchem.ncbi.nlm.nih.gov/compound/123631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hyperlink" Target="https://pubchem.ncbi.nlm.nih.gov/compound/9811611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45.png"/><Relationship Id="rId5" Type="http://schemas.openxmlformats.org/officeDocument/2006/relationships/image" Target="../media/image25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image" Target="../media/image45.png"/><Relationship Id="rId5" Type="http://schemas.openxmlformats.org/officeDocument/2006/relationships/image" Target="../media/image25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pubchem.ncbi.nlm.nih.gov/sdq/sdqagent.cgi?infmt=json&amp;outfmt=jsonp&amp;query=%7B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hyperlink" Target="https://pubchem.ncbi.nlm.nih.gov/sdq/sdqagent.cgi?infmt=json&amp;outfmt=jsonp&amp;query=%7b%22download%22:%5b%22cid%22,%22aid%22,%22activity%22,%22acname%22,%22acvalu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5.png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3.xml"/><Relationship Id="rId6" Type="http://schemas.openxmlformats.org/officeDocument/2006/relationships/image" Target="../media/image59.png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4.xml"/><Relationship Id="rId6" Type="http://schemas.openxmlformats.org/officeDocument/2006/relationships/image" Target="../media/image45.png"/><Relationship Id="rId5" Type="http://schemas.openxmlformats.org/officeDocument/2006/relationships/image" Target="../media/image25.png"/><Relationship Id="rId4" Type="http://schemas.openxmlformats.org/officeDocument/2006/relationships/image" Target="../media/image41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notesSlide" Target="../notesSlides/notesSlide2.xml"/><Relationship Id="rId7" Type="http://schemas.openxmlformats.org/officeDocument/2006/relationships/diagramLayout" Target="../diagrams/layout2.xml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Relationship Id="rId6" Type="http://schemas.openxmlformats.org/officeDocument/2006/relationships/diagramData" Target="../diagrams/data2.xml"/><Relationship Id="rId11" Type="http://schemas.openxmlformats.org/officeDocument/2006/relationships/image" Target="../media/image24.png"/><Relationship Id="rId5" Type="http://schemas.openxmlformats.org/officeDocument/2006/relationships/image" Target="../media/image63.png"/><Relationship Id="rId10" Type="http://schemas.microsoft.com/office/2007/relationships/diagramDrawing" Target="../diagrams/drawing2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Relationship Id="rId6" Type="http://schemas.openxmlformats.org/officeDocument/2006/relationships/image" Target="../media/image67.jpeg"/><Relationship Id="rId5" Type="http://schemas.openxmlformats.org/officeDocument/2006/relationships/image" Target="../media/image20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6" Type="http://schemas.openxmlformats.org/officeDocument/2006/relationships/image" Target="../media/image30.png"/><Relationship Id="rId5" Type="http://schemas.openxmlformats.org/officeDocument/2006/relationships/hyperlink" Target="https://pubchem.ncbi.nlm.nih.gov/sdq/sdqagent.cgi?infmt=json&amp;outfmt=jsonp&amp;query=%7B" TargetMode="Externa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E4957F-6651-4B24-B303-A5C807C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74" y="-20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goal of my participation in this course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D99D9-D036-4132-B3FA-AAD2E14819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9374" y="1494503"/>
            <a:ext cx="10842523" cy="4140712"/>
          </a:xfrm>
        </p:spPr>
        <p:txBody>
          <a:bodyPr>
            <a:normAutofit/>
          </a:bodyPr>
          <a:lstStyle/>
          <a:p>
            <a:r>
              <a:rPr lang="en-US" dirty="0"/>
              <a:t>Walk in the shoes of </a:t>
            </a:r>
            <a:r>
              <a:rPr lang="en-US" i="1" dirty="0"/>
              <a:t>my</a:t>
            </a:r>
            <a:r>
              <a:rPr lang="en-US" dirty="0"/>
              <a:t> target audiences –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  the research community &amp; internal development teams.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sz="2000" dirty="0">
                <a:latin typeface="Segoe Print" panose="02000600000000000000" pitchFamily="2" charset="0"/>
              </a:rPr>
              <a:t>Data Generators  </a:t>
            </a:r>
            <a:r>
              <a:rPr lang="en-US" dirty="0"/>
              <a:t>--  </a:t>
            </a:r>
            <a:r>
              <a:rPr lang="en-US" sz="2400" dirty="0">
                <a:latin typeface="Consolas" panose="020B0609020204030204" pitchFamily="49" charset="0"/>
              </a:rPr>
              <a:t>Data Use Facilitators  </a:t>
            </a:r>
            <a:r>
              <a:rPr lang="en-US" dirty="0"/>
              <a:t>--  </a:t>
            </a:r>
            <a:r>
              <a:rPr lang="en-US" dirty="0">
                <a:latin typeface="Garamond" panose="02020404030301010803" pitchFamily="18" charset="0"/>
                <a:cs typeface="Times New Roman" panose="02020603050405020304" pitchFamily="18" charset="0"/>
              </a:rPr>
              <a:t>Data Users    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/>
              <a:t>Prove to myself I can learn something totally new and</a:t>
            </a:r>
          </a:p>
          <a:p>
            <a:pPr marL="0" indent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dirty="0"/>
              <a:t>   use it to create something potentially useful.</a:t>
            </a:r>
          </a:p>
          <a:p>
            <a:r>
              <a:rPr lang="en-US" dirty="0"/>
              <a:t>Learn to be able to do or create something scientifically significant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and of relevance to the people that I work with –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both internally and externally.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9416D7-1C5E-417A-B1D5-BE1D109C8A65}"/>
              </a:ext>
            </a:extLst>
          </p:cNvPr>
          <p:cNvSpPr/>
          <p:nvPr/>
        </p:nvSpPr>
        <p:spPr>
          <a:xfrm>
            <a:off x="1533833" y="2546556"/>
            <a:ext cx="8849032" cy="471948"/>
          </a:xfrm>
          <a:prstGeom prst="rect">
            <a:avLst/>
          </a:prstGeom>
          <a:noFill/>
          <a:ln w="50800"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637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CEC6200-500C-42B4-BAFD-8BF7D42D1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48" r="69513"/>
          <a:stretch/>
        </p:blipFill>
        <p:spPr>
          <a:xfrm>
            <a:off x="4470905" y="1537873"/>
            <a:ext cx="2447987" cy="44931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EA6233-89F9-443A-AC50-D6661AAF6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36" y="1501060"/>
            <a:ext cx="2536156" cy="449314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6010C4-31F3-4C71-A01B-4573DA012741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520F60-D024-4FBD-860A-7B9D7EB4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45" y="0"/>
            <a:ext cx="10406784" cy="1325563"/>
          </a:xfrm>
        </p:spPr>
        <p:txBody>
          <a:bodyPr>
            <a:normAutofit/>
          </a:bodyPr>
          <a:lstStyle/>
          <a:p>
            <a:pPr lvl="0" algn="ctr"/>
            <a:r>
              <a:rPr lang="en-US" sz="3800" spc="-100" dirty="0">
                <a:latin typeface="Consolas" panose="020B0609020204030204" pitchFamily="49" charset="0"/>
              </a:rPr>
              <a:t>acquire &amp; prepare 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→ </a:t>
            </a:r>
            <a:r>
              <a:rPr lang="en-US" sz="3800" spc="-100" dirty="0" err="1">
                <a:latin typeface="Consolas" panose="020B0609020204030204" pitchFamily="49" charset="0"/>
              </a:rPr>
              <a:t>cid</a:t>
            </a:r>
            <a:r>
              <a:rPr lang="en-US" sz="3800" spc="-100" dirty="0">
                <a:latin typeface="Consolas" panose="020B0609020204030204" pitchFamily="49" charset="0"/>
              </a:rPr>
              <a:t> datasets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create the initial </a:t>
            </a:r>
            <a:r>
              <a:rPr lang="en-US" sz="3800" spc="-100" dirty="0" err="1">
                <a:latin typeface="Consolas" panose="020B0609020204030204" pitchFamily="49" charset="0"/>
              </a:rPr>
              <a:t>DataFrames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80B9F1-C5DE-4406-A894-B72557D71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120B830-5AD0-42A8-B0E7-24F16E5375A0}"/>
              </a:ext>
            </a:extLst>
          </p:cNvPr>
          <p:cNvSpPr txBox="1"/>
          <p:nvPr/>
        </p:nvSpPr>
        <p:spPr>
          <a:xfrm>
            <a:off x="1357426" y="1043269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0CDBFF-F633-422A-AF56-A6CAB9F2B64F}"/>
              </a:ext>
            </a:extLst>
          </p:cNvPr>
          <p:cNvSpPr txBox="1"/>
          <p:nvPr/>
        </p:nvSpPr>
        <p:spPr>
          <a:xfrm>
            <a:off x="5272584" y="1121647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527F97-609E-44E0-95FC-DF2AC1EAEDBC}"/>
              </a:ext>
            </a:extLst>
          </p:cNvPr>
          <p:cNvSpPr txBox="1"/>
          <p:nvPr/>
        </p:nvSpPr>
        <p:spPr>
          <a:xfrm>
            <a:off x="7694034" y="1142331"/>
            <a:ext cx="3704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 with Testing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867C1-34BD-45E2-8644-1EA00CAE5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678" y="1590309"/>
            <a:ext cx="3949314" cy="4471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AD5FB-628C-4B5C-B310-60F181F865BF}"/>
              </a:ext>
            </a:extLst>
          </p:cNvPr>
          <p:cNvSpPr txBox="1"/>
          <p:nvPr/>
        </p:nvSpPr>
        <p:spPr>
          <a:xfrm rot="16200000">
            <a:off x="205593" y="326760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pd.concat</a:t>
            </a:r>
            <a:endParaRPr lang="en-US" sz="2400" b="1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EFEE21-DD62-4C79-9D84-BE373757A90B}"/>
              </a:ext>
            </a:extLst>
          </p:cNvPr>
          <p:cNvSpPr txBox="1"/>
          <p:nvPr/>
        </p:nvSpPr>
        <p:spPr>
          <a:xfrm rot="16200000">
            <a:off x="4911764" y="3650809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pd.merge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x,y,on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 =‘</a:t>
            </a:r>
            <a:r>
              <a:rPr lang="en-US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cid</a:t>
            </a:r>
            <a:r>
              <a:rPr lang="en-US" b="1" dirty="0">
                <a:solidFill>
                  <a:schemeClr val="accent1"/>
                </a:solidFill>
                <a:latin typeface="Consolas" panose="020B0609020204030204" pitchFamily="49" charset="0"/>
              </a:rPr>
              <a:t>’,how=‘left’)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0F53EB-E5CD-4868-A964-F471B5567A5E}"/>
              </a:ext>
            </a:extLst>
          </p:cNvPr>
          <p:cNvSpPr txBox="1"/>
          <p:nvPr/>
        </p:nvSpPr>
        <p:spPr>
          <a:xfrm>
            <a:off x="7694506" y="6033314"/>
            <a:ext cx="3214341" cy="489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Filtered for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cid’s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tested</a:t>
            </a:r>
          </a:p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against the specific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F4A1B46-8DCB-4FDC-A920-A54AD7937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8876" y="1590309"/>
            <a:ext cx="3997162" cy="445157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30A0FC6-3E7C-4E18-AB8B-83D36B35D5FA}"/>
              </a:ext>
            </a:extLst>
          </p:cNvPr>
          <p:cNvSpPr txBox="1"/>
          <p:nvPr/>
        </p:nvSpPr>
        <p:spPr>
          <a:xfrm rot="16200000">
            <a:off x="-261323" y="3245982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24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4503C0-7494-4B81-AF6C-E75931EF523F}"/>
              </a:ext>
            </a:extLst>
          </p:cNvPr>
          <p:cNvSpPr txBox="1"/>
          <p:nvPr/>
        </p:nvSpPr>
        <p:spPr>
          <a:xfrm rot="16200000">
            <a:off x="6038095" y="3665136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4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3" grpId="0"/>
      <p:bldP spid="29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96B1C9D-98DE-4CDD-ADFC-5E7C49B4485F}"/>
              </a:ext>
            </a:extLst>
          </p:cNvPr>
          <p:cNvSpPr txBox="1"/>
          <p:nvPr/>
        </p:nvSpPr>
        <p:spPr>
          <a:xfrm rot="16200000">
            <a:off x="69321" y="4152425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20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acname</a:t>
            </a: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92023D8-9686-4AF5-97F1-BBC053AF6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31" r="61554"/>
          <a:stretch/>
        </p:blipFill>
        <p:spPr>
          <a:xfrm>
            <a:off x="1683355" y="2830288"/>
            <a:ext cx="2376133" cy="304954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EB8A92A-0D74-4BDD-815D-37801EA37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509" r="62376"/>
          <a:stretch/>
        </p:blipFill>
        <p:spPr>
          <a:xfrm>
            <a:off x="4059488" y="3138669"/>
            <a:ext cx="2587750" cy="24276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E27B-4663-4307-A07E-CE70FC5F58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22471"/>
            <a:ext cx="11353800" cy="1357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err="1">
                <a:latin typeface="Jokerman" panose="04090605060006020702" pitchFamily="82" charset="0"/>
              </a:rPr>
              <a:t>Asta’s</a:t>
            </a:r>
            <a:r>
              <a:rPr lang="en-US" sz="2600" dirty="0">
                <a:latin typeface="Jokerman" panose="04090605060006020702" pitchFamily="82" charset="0"/>
              </a:rPr>
              <a:t> APIs </a:t>
            </a:r>
            <a:r>
              <a:rPr lang="en-US" sz="2600" dirty="0"/>
              <a:t>enable pre-filtering the data to filter-out “null values”!</a:t>
            </a:r>
          </a:p>
          <a:p>
            <a:pPr marL="0" indent="0">
              <a:buNone/>
            </a:pPr>
            <a:r>
              <a:rPr lang="en-US" sz="2600" dirty="0"/>
              <a:t>Clustering the data to find &amp; use </a:t>
            </a:r>
            <a:r>
              <a:rPr lang="en-US" sz="2600" b="1" dirty="0">
                <a:solidFill>
                  <a:schemeClr val="accent1"/>
                </a:solidFill>
                <a:latin typeface="Consolas" panose="020B0609020204030204" pitchFamily="49" charset="0"/>
              </a:rPr>
              <a:t>replace</a:t>
            </a:r>
            <a:r>
              <a:rPr lang="en-US" sz="2600" dirty="0"/>
              <a:t> to fix: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		typos (ED40) &amp; non-standard terms (</a:t>
            </a:r>
            <a:r>
              <a:rPr lang="en-US" sz="2600" dirty="0" err="1"/>
              <a:t>Kd</a:t>
            </a:r>
            <a:r>
              <a:rPr lang="en-US" sz="2600" dirty="0"/>
              <a:t>(</a:t>
            </a:r>
            <a:r>
              <a:rPr lang="en-US" sz="2600" dirty="0" err="1"/>
              <a:t>genesymbol</a:t>
            </a:r>
            <a:r>
              <a:rPr lang="en-US" sz="2600" dirty="0"/>
              <a:t>))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A4FF7D-7063-4925-BDC4-1C40F1BE468A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1E3D91-E476-4022-BA88-F49CEA735466}"/>
              </a:ext>
            </a:extLst>
          </p:cNvPr>
          <p:cNvSpPr txBox="1">
            <a:spLocks/>
          </p:cNvSpPr>
          <p:nvPr/>
        </p:nvSpPr>
        <p:spPr>
          <a:xfrm>
            <a:off x="1519745" y="0"/>
            <a:ext cx="10580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acquire &amp; prepare 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→ </a:t>
            </a:r>
            <a:r>
              <a:rPr lang="en-US" sz="3800" spc="-100" dirty="0" err="1">
                <a:latin typeface="Consolas" panose="020B0609020204030204" pitchFamily="49" charset="0"/>
              </a:rPr>
              <a:t>cid</a:t>
            </a:r>
            <a:r>
              <a:rPr lang="en-US" sz="3800" spc="-100" dirty="0">
                <a:latin typeface="Consolas" panose="020B0609020204030204" pitchFamily="49" charset="0"/>
              </a:rPr>
              <a:t> datasets</a:t>
            </a:r>
          </a:p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cleaning the </a:t>
            </a:r>
            <a:r>
              <a:rPr lang="en-US" sz="3800" spc="-100" dirty="0" err="1">
                <a:latin typeface="Consolas" panose="020B0609020204030204" pitchFamily="49" charset="0"/>
              </a:rPr>
              <a:t>DataFrames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548008-AA8C-414F-A824-0A997D407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B7FB0F8-BF8B-458F-9CF8-36C74285E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3740" y="3404591"/>
            <a:ext cx="4029805" cy="1713124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92E4873C-97FC-4BD1-A359-24EDED270284}"/>
              </a:ext>
            </a:extLst>
          </p:cNvPr>
          <p:cNvSpPr/>
          <p:nvPr/>
        </p:nvSpPr>
        <p:spPr>
          <a:xfrm>
            <a:off x="1176390" y="3858937"/>
            <a:ext cx="590875" cy="335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ECA799A-91EC-479D-AC06-D82251F3FDBD}"/>
              </a:ext>
            </a:extLst>
          </p:cNvPr>
          <p:cNvSpPr/>
          <p:nvPr/>
        </p:nvSpPr>
        <p:spPr>
          <a:xfrm>
            <a:off x="1162552" y="4724760"/>
            <a:ext cx="590875" cy="335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DFD1C50-D3F1-4A85-BDE5-2DFC6671D46F}"/>
              </a:ext>
            </a:extLst>
          </p:cNvPr>
          <p:cNvSpPr/>
          <p:nvPr/>
        </p:nvSpPr>
        <p:spPr>
          <a:xfrm>
            <a:off x="1163736" y="4305530"/>
            <a:ext cx="590875" cy="335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4A44E87A-F098-4B0B-962F-49B9623127F4}"/>
              </a:ext>
            </a:extLst>
          </p:cNvPr>
          <p:cNvSpPr/>
          <p:nvPr/>
        </p:nvSpPr>
        <p:spPr>
          <a:xfrm>
            <a:off x="1163327" y="4950205"/>
            <a:ext cx="590875" cy="335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7583AF-47C0-47C6-8CC8-110B3F5AC296}"/>
              </a:ext>
            </a:extLst>
          </p:cNvPr>
          <p:cNvSpPr txBox="1"/>
          <p:nvPr/>
        </p:nvSpPr>
        <p:spPr>
          <a:xfrm>
            <a:off x="1526718" y="556629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12813-2431-4814-82F5-BFC70C616A84}"/>
              </a:ext>
            </a:extLst>
          </p:cNvPr>
          <p:cNvSpPr txBox="1"/>
          <p:nvPr/>
        </p:nvSpPr>
        <p:spPr>
          <a:xfrm>
            <a:off x="1411223" y="2389686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B4EADB-8B8E-4857-A259-26E4EB22B8D7}"/>
              </a:ext>
            </a:extLst>
          </p:cNvPr>
          <p:cNvSpPr txBox="1"/>
          <p:nvPr/>
        </p:nvSpPr>
        <p:spPr>
          <a:xfrm>
            <a:off x="7721935" y="2881371"/>
            <a:ext cx="3704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 with Testing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77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E27B-4663-4307-A07E-CE70FC5F58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2889" y="1361702"/>
            <a:ext cx="10530349" cy="1683751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buFont typeface="+mj-lt"/>
              <a:buAutoNum type="arabicParenR"/>
            </a:pPr>
            <a:r>
              <a:rPr lang="en-US" sz="2400" dirty="0"/>
              <a:t>‘</a:t>
            </a:r>
            <a:r>
              <a:rPr lang="en-US" sz="2400" dirty="0" err="1"/>
              <a:t>geneid</a:t>
            </a:r>
            <a:r>
              <a:rPr lang="en-US" sz="2400" dirty="0"/>
              <a:t>’  (target gene…the one I am trying to target a drug)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arenR"/>
            </a:pPr>
            <a:r>
              <a:rPr lang="en-US" sz="2400" dirty="0"/>
              <a:t>‘</a:t>
            </a:r>
            <a:r>
              <a:rPr lang="en-US" sz="2400" dirty="0" err="1"/>
              <a:t>cid</a:t>
            </a:r>
            <a:r>
              <a:rPr lang="en-US" sz="2400" dirty="0"/>
              <a:t>’        (chemical…the possible drug)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/>
          </a:p>
          <a:p>
            <a:pPr marL="514350" indent="-514350">
              <a:spcBef>
                <a:spcPts val="0"/>
              </a:spcBef>
              <a:buFont typeface="+mj-lt"/>
              <a:buAutoNum type="arabicParenR" startAt="3"/>
            </a:pPr>
            <a:r>
              <a:rPr lang="en-US" sz="2400" dirty="0"/>
              <a:t>Which measure (</a:t>
            </a:r>
            <a:r>
              <a:rPr lang="en-US" sz="2400" i="1" dirty="0"/>
              <a:t>‘</a:t>
            </a:r>
            <a:r>
              <a:rPr lang="en-US" sz="2400" i="1" dirty="0" err="1"/>
              <a:t>acname</a:t>
            </a:r>
            <a:r>
              <a:rPr lang="en-US" sz="2400" i="1" dirty="0"/>
              <a:t>’ ) </a:t>
            </a:r>
            <a:r>
              <a:rPr lang="en-US" sz="2400" dirty="0"/>
              <a:t>should I use? 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600" spc="-100" dirty="0">
                <a:latin typeface="Consolas" panose="020B0609020204030204" pitchFamily="49" charset="0"/>
              </a:rPr>
              <a:t>check for useful information:</a:t>
            </a:r>
            <a:br>
              <a:rPr lang="en-US" sz="3600" spc="-100" dirty="0">
                <a:latin typeface="Consolas" panose="020B0609020204030204" pitchFamily="49" charset="0"/>
              </a:rPr>
            </a:br>
            <a:r>
              <a:rPr lang="en-US" sz="3600" spc="-100" dirty="0">
                <a:latin typeface="Consolas" panose="020B0609020204030204" pitchFamily="49" charset="0"/>
              </a:rPr>
              <a:t>what data do we have that we can use?</a:t>
            </a:r>
            <a:endParaRPr lang="en-US" sz="36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48BE10D-CB5C-47FE-9D54-60749C1F48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863" r="62235"/>
          <a:stretch/>
        </p:blipFill>
        <p:spPr>
          <a:xfrm>
            <a:off x="2255519" y="3084163"/>
            <a:ext cx="3244746" cy="30161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47D57C2-0350-4147-A2A1-B50D8E1B1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088" y="3416299"/>
            <a:ext cx="4160060" cy="1768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357173-9BBE-4D49-9005-62B76E078DE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400" y="175497"/>
            <a:ext cx="828833" cy="8288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D085A-A30B-4251-80BD-BBBA6E901521}"/>
              </a:ext>
            </a:extLst>
          </p:cNvPr>
          <p:cNvSpPr txBox="1"/>
          <p:nvPr/>
        </p:nvSpPr>
        <p:spPr>
          <a:xfrm>
            <a:off x="6204095" y="2939115"/>
            <a:ext cx="3704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 with Testing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001F9-3D32-434A-BCB0-7C85AE41D447}"/>
              </a:ext>
            </a:extLst>
          </p:cNvPr>
          <p:cNvSpPr txBox="1"/>
          <p:nvPr/>
        </p:nvSpPr>
        <p:spPr>
          <a:xfrm>
            <a:off x="2331893" y="2608800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475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86090" y="-72869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600" spc="-100" dirty="0">
                <a:latin typeface="Consolas" panose="020B0609020204030204" pitchFamily="49" charset="0"/>
              </a:rPr>
              <a:t>check for useful information:</a:t>
            </a:r>
            <a:br>
              <a:rPr lang="en-US" sz="3600" spc="-100" dirty="0">
                <a:latin typeface="Consolas" panose="020B0609020204030204" pitchFamily="49" charset="0"/>
              </a:rPr>
            </a:br>
            <a:r>
              <a:rPr lang="en-US" sz="3600" spc="-100" dirty="0">
                <a:latin typeface="Consolas" panose="020B0609020204030204" pitchFamily="49" charset="0"/>
              </a:rPr>
              <a:t>what data do we have that we can use?</a:t>
            </a:r>
            <a:endParaRPr lang="en-US" sz="36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357173-9BBE-4D49-9005-62B76E07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8400" y="175497"/>
            <a:ext cx="828833" cy="828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79DE66-B667-4A86-9B7D-9120E631B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991" y="1601697"/>
            <a:ext cx="3944454" cy="44687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3CA31D-1A54-4C74-8AA8-C51920915658}"/>
              </a:ext>
            </a:extLst>
          </p:cNvPr>
          <p:cNvSpPr txBox="1"/>
          <p:nvPr/>
        </p:nvSpPr>
        <p:spPr>
          <a:xfrm>
            <a:off x="1704324" y="1076548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F40A5-674C-4ECF-A790-F6421C8B8A98}"/>
              </a:ext>
            </a:extLst>
          </p:cNvPr>
          <p:cNvSpPr/>
          <p:nvPr/>
        </p:nvSpPr>
        <p:spPr>
          <a:xfrm>
            <a:off x="2743923" y="1570367"/>
            <a:ext cx="382955" cy="44931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8501DD-9919-4CA8-8491-4D16AD7AF568}"/>
              </a:ext>
            </a:extLst>
          </p:cNvPr>
          <p:cNvSpPr/>
          <p:nvPr/>
        </p:nvSpPr>
        <p:spPr>
          <a:xfrm>
            <a:off x="3456781" y="1574401"/>
            <a:ext cx="329327" cy="449314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44BC97-EFC9-4AA0-A22C-A7425F88E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686" y="1144483"/>
            <a:ext cx="4548529" cy="31909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9FE953-E63D-4399-A11A-BDB7B12F86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8730" r="51445"/>
          <a:stretch/>
        </p:blipFill>
        <p:spPr>
          <a:xfrm>
            <a:off x="7389201" y="3075093"/>
            <a:ext cx="4742028" cy="319093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973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A4FF7D-7063-4925-BDC4-1C40F1BE468A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1E3D91-E476-4022-BA88-F49CEA735466}"/>
              </a:ext>
            </a:extLst>
          </p:cNvPr>
          <p:cNvSpPr txBox="1">
            <a:spLocks/>
          </p:cNvSpPr>
          <p:nvPr/>
        </p:nvSpPr>
        <p:spPr>
          <a:xfrm>
            <a:off x="1519745" y="0"/>
            <a:ext cx="10580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acquire &amp; prepare 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→ </a:t>
            </a:r>
            <a:r>
              <a:rPr lang="en-US" sz="3800" spc="-100" dirty="0" err="1">
                <a:latin typeface="Consolas" panose="020B0609020204030204" pitchFamily="49" charset="0"/>
              </a:rPr>
              <a:t>cid</a:t>
            </a:r>
            <a:r>
              <a:rPr lang="en-US" sz="3800" spc="-100" dirty="0">
                <a:latin typeface="Consolas" panose="020B0609020204030204" pitchFamily="49" charset="0"/>
              </a:rPr>
              <a:t> datasets</a:t>
            </a:r>
          </a:p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summarizing the </a:t>
            </a:r>
            <a:r>
              <a:rPr lang="en-US" sz="3800" spc="-100" dirty="0" err="1">
                <a:latin typeface="Consolas" panose="020B0609020204030204" pitchFamily="49" charset="0"/>
              </a:rPr>
              <a:t>DataFrame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548008-AA8C-414F-A824-0A997D407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C986EB-6428-433E-ACA2-CD17554D1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" r="1567"/>
          <a:stretch/>
        </p:blipFill>
        <p:spPr>
          <a:xfrm>
            <a:off x="1096208" y="4815558"/>
            <a:ext cx="10147299" cy="12727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F9E3C2-112D-4BCF-947F-0D5CDE4FA556}"/>
              </a:ext>
            </a:extLst>
          </p:cNvPr>
          <p:cNvSpPr/>
          <p:nvPr/>
        </p:nvSpPr>
        <p:spPr>
          <a:xfrm>
            <a:off x="5769429" y="4806576"/>
            <a:ext cx="1152450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0A25C-A356-413B-B025-5BBB5E79D524}"/>
              </a:ext>
            </a:extLst>
          </p:cNvPr>
          <p:cNvSpPr/>
          <p:nvPr/>
        </p:nvSpPr>
        <p:spPr>
          <a:xfrm>
            <a:off x="6921879" y="4799005"/>
            <a:ext cx="212077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B2E633-527C-467D-91DC-70605094A193}"/>
              </a:ext>
            </a:extLst>
          </p:cNvPr>
          <p:cNvSpPr/>
          <p:nvPr/>
        </p:nvSpPr>
        <p:spPr>
          <a:xfrm>
            <a:off x="9042653" y="4813597"/>
            <a:ext cx="240768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2294D7-D7A9-4064-99E0-43D5BE14BD85}"/>
              </a:ext>
            </a:extLst>
          </p:cNvPr>
          <p:cNvGrpSpPr/>
          <p:nvPr/>
        </p:nvGrpSpPr>
        <p:grpSpPr>
          <a:xfrm>
            <a:off x="250242" y="4817974"/>
            <a:ext cx="1370913" cy="1348612"/>
            <a:chOff x="250242" y="4822712"/>
            <a:chExt cx="1370913" cy="13486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96226E-D84A-4580-AB05-7995216238B0}"/>
                </a:ext>
              </a:extLst>
            </p:cNvPr>
            <p:cNvSpPr txBox="1"/>
            <p:nvPr/>
          </p:nvSpPr>
          <p:spPr>
            <a:xfrm>
              <a:off x="746242" y="595588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7ECCFF"/>
                  </a:solidFill>
                </a:rPr>
                <a:t>2324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A6C1C7-61BA-4B71-82D4-16851FB29231}"/>
                </a:ext>
              </a:extLst>
            </p:cNvPr>
            <p:cNvSpPr txBox="1"/>
            <p:nvPr/>
          </p:nvSpPr>
          <p:spPr>
            <a:xfrm>
              <a:off x="759490" y="56737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558D"/>
                  </a:solidFill>
                </a:rPr>
                <a:t>2321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96051C-777D-46AB-BBDC-0CC94D49904A}"/>
                </a:ext>
              </a:extLst>
            </p:cNvPr>
            <p:cNvSpPr/>
            <p:nvPr/>
          </p:nvSpPr>
          <p:spPr>
            <a:xfrm>
              <a:off x="275830" y="5655629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AEB0B5"/>
                  </a:solidFill>
                </a:rPr>
                <a:t>7046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5B48CE9-9B6A-4859-BF86-3185B6A79946}"/>
                </a:ext>
              </a:extLst>
            </p:cNvPr>
            <p:cNvSpPr/>
            <p:nvPr/>
          </p:nvSpPr>
          <p:spPr>
            <a:xfrm>
              <a:off x="262219" y="5381281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3480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3C32F9-F94C-4782-B851-55C5804B0AFB}"/>
                </a:ext>
              </a:extLst>
            </p:cNvPr>
            <p:cNvSpPr/>
            <p:nvPr/>
          </p:nvSpPr>
          <p:spPr>
            <a:xfrm>
              <a:off x="274696" y="5343115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92D050"/>
                  </a:solidFill>
                </a:rPr>
                <a:t>2264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B1EBF9B-6FA2-4B36-8179-E8912B3D17C3}"/>
                </a:ext>
              </a:extLst>
            </p:cNvPr>
            <p:cNvSpPr/>
            <p:nvPr/>
          </p:nvSpPr>
          <p:spPr>
            <a:xfrm>
              <a:off x="267832" y="5258364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2E8540"/>
                  </a:solidFill>
                </a:rPr>
                <a:t>2261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7B72F7-37AB-460E-9C53-279BC344B84C}"/>
                </a:ext>
              </a:extLst>
            </p:cNvPr>
            <p:cNvSpPr/>
            <p:nvPr/>
          </p:nvSpPr>
          <p:spPr>
            <a:xfrm>
              <a:off x="274695" y="5203933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236430"/>
                  </a:solidFill>
                </a:rPr>
                <a:t>2263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E1CF6AF-96C4-4CA0-8EB6-17A04FFE66E1}"/>
                </a:ext>
              </a:extLst>
            </p:cNvPr>
            <p:cNvSpPr/>
            <p:nvPr/>
          </p:nvSpPr>
          <p:spPr>
            <a:xfrm>
              <a:off x="262219" y="5106463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174220"/>
                  </a:solidFill>
                </a:rPr>
                <a:t>2260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7E206E-1637-44FF-A22B-8C967B7F9C61}"/>
                </a:ext>
              </a:extLst>
            </p:cNvPr>
            <p:cNvSpPr txBox="1"/>
            <p:nvPr/>
          </p:nvSpPr>
          <p:spPr>
            <a:xfrm>
              <a:off x="802600" y="5407509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C00000"/>
                  </a:solidFill>
                </a:rPr>
                <a:t>3482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6DA1B9-AF9A-4795-8A50-FF527E9E74B6}"/>
                </a:ext>
              </a:extLst>
            </p:cNvPr>
            <p:cNvSpPr txBox="1"/>
            <p:nvPr/>
          </p:nvSpPr>
          <p:spPr>
            <a:xfrm>
              <a:off x="799515" y="5630898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80838B"/>
                  </a:solidFill>
                </a:rPr>
                <a:t>7048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737EDE-0181-4470-AA5B-A789CC05148C}"/>
                </a:ext>
              </a:extLst>
            </p:cNvPr>
            <p:cNvSpPr txBox="1"/>
            <p:nvPr/>
          </p:nvSpPr>
          <p:spPr>
            <a:xfrm>
              <a:off x="701829" y="5792694"/>
              <a:ext cx="460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2455"/>
                  </a:solidFill>
                </a:rPr>
                <a:t>3791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DCC6246-CBB0-4BD6-86CE-7CBBA610910C}"/>
                </a:ext>
              </a:extLst>
            </p:cNvPr>
            <p:cNvSpPr/>
            <p:nvPr/>
          </p:nvSpPr>
          <p:spPr>
            <a:xfrm>
              <a:off x="250242" y="4822712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4C0E0F"/>
                  </a:solidFill>
                </a:rPr>
                <a:t>1956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7D001E-A392-4413-B40D-B44344676851}"/>
                </a:ext>
              </a:extLst>
            </p:cNvPr>
            <p:cNvSpPr/>
            <p:nvPr/>
          </p:nvSpPr>
          <p:spPr>
            <a:xfrm>
              <a:off x="274697" y="5520696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7030A0"/>
                  </a:solidFill>
                </a:rPr>
                <a:t>5156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20EDFFE-892B-4AB7-BD8F-519C95784B4B}"/>
                </a:ext>
              </a:extLst>
            </p:cNvPr>
            <p:cNvSpPr/>
            <p:nvPr/>
          </p:nvSpPr>
          <p:spPr>
            <a:xfrm>
              <a:off x="275830" y="5586045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CC99FF"/>
                  </a:solidFill>
                </a:rPr>
                <a:t>5159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25B7134-0364-4AFC-A84F-BEE1A53FFF63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6DB1E6-B21B-4A8C-BA15-796CFEC8C487}"/>
              </a:ext>
            </a:extLst>
          </p:cNvPr>
          <p:cNvSpPr txBox="1"/>
          <p:nvPr/>
        </p:nvSpPr>
        <p:spPr>
          <a:xfrm>
            <a:off x="7818279" y="4019215"/>
            <a:ext cx="4448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str.contains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('IC50', '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Kd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', 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na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=False)]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591F56-0A3F-469D-AD98-E56A03E2D131}"/>
              </a:ext>
            </a:extLst>
          </p:cNvPr>
          <p:cNvSpPr txBox="1"/>
          <p:nvPr/>
        </p:nvSpPr>
        <p:spPr>
          <a:xfrm>
            <a:off x="7812884" y="4210510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773A8A-2833-4DBE-9B95-460FB4D38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208" y="1080290"/>
            <a:ext cx="6758061" cy="37912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E62BFB8-2453-43F7-8B1D-4CD6E82339F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3403" y="479463"/>
            <a:ext cx="828833" cy="82883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097DB3B-DF30-45C0-9B4B-313A669A29B1}"/>
              </a:ext>
            </a:extLst>
          </p:cNvPr>
          <p:cNvSpPr/>
          <p:nvPr/>
        </p:nvSpPr>
        <p:spPr>
          <a:xfrm>
            <a:off x="6489881" y="1113461"/>
            <a:ext cx="1364388" cy="36819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BA6FBB-7974-4BAC-9698-1021E06C3F14}"/>
              </a:ext>
            </a:extLst>
          </p:cNvPr>
          <p:cNvSpPr/>
          <p:nvPr/>
        </p:nvSpPr>
        <p:spPr>
          <a:xfrm>
            <a:off x="1084643" y="4783238"/>
            <a:ext cx="2135040" cy="13255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71C1C1-3496-4430-9A4A-111A433891A3}"/>
              </a:ext>
            </a:extLst>
          </p:cNvPr>
          <p:cNvSpPr/>
          <p:nvPr/>
        </p:nvSpPr>
        <p:spPr>
          <a:xfrm>
            <a:off x="5656817" y="1144483"/>
            <a:ext cx="811292" cy="3650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197FDD-ED8C-4464-B863-B6B886C3C612}"/>
              </a:ext>
            </a:extLst>
          </p:cNvPr>
          <p:cNvSpPr/>
          <p:nvPr/>
        </p:nvSpPr>
        <p:spPr>
          <a:xfrm>
            <a:off x="6516233" y="1132673"/>
            <a:ext cx="1338036" cy="3650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787D387-8141-429C-8C11-AA735A43B517}"/>
              </a:ext>
            </a:extLst>
          </p:cNvPr>
          <p:cNvSpPr/>
          <p:nvPr/>
        </p:nvSpPr>
        <p:spPr>
          <a:xfrm>
            <a:off x="3219683" y="4768559"/>
            <a:ext cx="2548296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901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664179" y="45156"/>
            <a:ext cx="95267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check for useful information: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what do our IC50 or </a:t>
            </a:r>
            <a:r>
              <a:rPr lang="en-US" sz="3800" spc="-100" dirty="0" err="1">
                <a:latin typeface="Consolas" panose="020B0609020204030204" pitchFamily="49" charset="0"/>
              </a:rPr>
              <a:t>Kd</a:t>
            </a:r>
            <a:r>
              <a:rPr lang="en-US" sz="3800" spc="-100" dirty="0">
                <a:latin typeface="Consolas" panose="020B0609020204030204" pitchFamily="49" charset="0"/>
              </a:rPr>
              <a:t> values look like?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12E386-C6D7-4F0E-AB77-EC5CDCBFB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4388" y="1267186"/>
            <a:ext cx="10424160" cy="2375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75FE47-C691-4FF2-9368-2DF9C2F499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943" y="3742367"/>
            <a:ext cx="10515600" cy="2338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925B58-EF52-4475-8633-E85DDC32B2F3}"/>
              </a:ext>
            </a:extLst>
          </p:cNvPr>
          <p:cNvSpPr txBox="1"/>
          <p:nvPr/>
        </p:nvSpPr>
        <p:spPr>
          <a:xfrm>
            <a:off x="7560547" y="3905487"/>
            <a:ext cx="3704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 with Testing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0C4101-940E-4F04-9A37-EDCEA603949C}"/>
              </a:ext>
            </a:extLst>
          </p:cNvPr>
          <p:cNvSpPr txBox="1"/>
          <p:nvPr/>
        </p:nvSpPr>
        <p:spPr>
          <a:xfrm>
            <a:off x="8258559" y="1470170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DFF427-4FC7-449F-9DB9-067E245F0AD9}"/>
              </a:ext>
            </a:extLst>
          </p:cNvPr>
          <p:cNvCxnSpPr/>
          <p:nvPr/>
        </p:nvCxnSpPr>
        <p:spPr>
          <a:xfrm>
            <a:off x="1696800" y="1447592"/>
            <a:ext cx="0" cy="4400052"/>
          </a:xfrm>
          <a:prstGeom prst="line">
            <a:avLst/>
          </a:prstGeom>
          <a:ln w="57150">
            <a:solidFill>
              <a:srgbClr val="C00000">
                <a:alpha val="6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46EA624-F6B0-4059-AE46-4629E757E1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ACD9F1-0D27-4463-89FC-90A23E25998C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sp>
        <p:nvSpPr>
          <p:cNvPr id="4" name="Arc 3">
            <a:extLst>
              <a:ext uri="{FF2B5EF4-FFF2-40B4-BE49-F238E27FC236}">
                <a16:creationId xmlns:a16="http://schemas.microsoft.com/office/drawing/2014/main" id="{5297A50E-391B-41A8-A1EB-C6E61848671D}"/>
              </a:ext>
            </a:extLst>
          </p:cNvPr>
          <p:cNvSpPr/>
          <p:nvPr/>
        </p:nvSpPr>
        <p:spPr>
          <a:xfrm rot="3703202" flipV="1">
            <a:off x="1684810" y="3193015"/>
            <a:ext cx="1061151" cy="1098702"/>
          </a:xfrm>
          <a:prstGeom prst="arc">
            <a:avLst>
              <a:gd name="adj1" fmla="val 16200000"/>
              <a:gd name="adj2" fmla="val 20046447"/>
            </a:avLst>
          </a:prstGeom>
          <a:ln w="57150">
            <a:solidFill>
              <a:srgbClr val="C00000">
                <a:alpha val="60000"/>
              </a:srgb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B7D01-14A0-4A7B-A1A4-B803FFF589E2}"/>
              </a:ext>
            </a:extLst>
          </p:cNvPr>
          <p:cNvSpPr txBox="1"/>
          <p:nvPr/>
        </p:nvSpPr>
        <p:spPr>
          <a:xfrm>
            <a:off x="2160495" y="4100554"/>
            <a:ext cx="412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start with 0.010uM as a threshold</a:t>
            </a:r>
          </a:p>
          <a:p>
            <a:endParaRPr lang="en-US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514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4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9B6C4A-52D6-4CD4-9412-59476317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9" y="1013483"/>
            <a:ext cx="7748292" cy="388105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C0343F4-4D8E-4942-B924-25EE8EB6B9C9}"/>
              </a:ext>
            </a:extLst>
          </p:cNvPr>
          <p:cNvSpPr/>
          <p:nvPr/>
        </p:nvSpPr>
        <p:spPr>
          <a:xfrm>
            <a:off x="7655440" y="1100354"/>
            <a:ext cx="1338036" cy="3746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C05519-2AD6-48B6-BC8F-6385953596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" r="1567"/>
          <a:stretch/>
        </p:blipFill>
        <p:spPr>
          <a:xfrm>
            <a:off x="1096208" y="4815558"/>
            <a:ext cx="10147299" cy="127273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70A080-A89F-4D6B-A3D4-00C2779AAC6F}"/>
              </a:ext>
            </a:extLst>
          </p:cNvPr>
          <p:cNvGrpSpPr/>
          <p:nvPr/>
        </p:nvGrpSpPr>
        <p:grpSpPr>
          <a:xfrm>
            <a:off x="250242" y="4817974"/>
            <a:ext cx="1370913" cy="1348612"/>
            <a:chOff x="250242" y="4822712"/>
            <a:chExt cx="1370913" cy="134861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54FFFC-C5C6-4922-A278-96CD7B76E6F0}"/>
                </a:ext>
              </a:extLst>
            </p:cNvPr>
            <p:cNvSpPr txBox="1"/>
            <p:nvPr/>
          </p:nvSpPr>
          <p:spPr>
            <a:xfrm>
              <a:off x="746242" y="595588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7ECCFF"/>
                  </a:solidFill>
                </a:rPr>
                <a:t>2324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FDF0DE-6F62-4179-A5C3-86FE413BCEEC}"/>
                </a:ext>
              </a:extLst>
            </p:cNvPr>
            <p:cNvSpPr txBox="1"/>
            <p:nvPr/>
          </p:nvSpPr>
          <p:spPr>
            <a:xfrm>
              <a:off x="759490" y="56737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558D"/>
                  </a:solidFill>
                </a:rPr>
                <a:t>2321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05BD96-4095-4AC4-8516-08EFB7599373}"/>
                </a:ext>
              </a:extLst>
            </p:cNvPr>
            <p:cNvSpPr/>
            <p:nvPr/>
          </p:nvSpPr>
          <p:spPr>
            <a:xfrm>
              <a:off x="275830" y="5655629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AEB0B5"/>
                  </a:solidFill>
                </a:rPr>
                <a:t>7046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220C8CF-C980-4878-BDFB-7FB890609758}"/>
                </a:ext>
              </a:extLst>
            </p:cNvPr>
            <p:cNvSpPr/>
            <p:nvPr/>
          </p:nvSpPr>
          <p:spPr>
            <a:xfrm>
              <a:off x="262219" y="5381281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3480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EB53F7-A60A-496F-9F7E-6F5FB0167619}"/>
                </a:ext>
              </a:extLst>
            </p:cNvPr>
            <p:cNvSpPr/>
            <p:nvPr/>
          </p:nvSpPr>
          <p:spPr>
            <a:xfrm>
              <a:off x="274696" y="5343115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92D050"/>
                  </a:solidFill>
                </a:rPr>
                <a:t>2264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3E648AC-6550-4EA3-9101-FA542868CE26}"/>
                </a:ext>
              </a:extLst>
            </p:cNvPr>
            <p:cNvSpPr/>
            <p:nvPr/>
          </p:nvSpPr>
          <p:spPr>
            <a:xfrm>
              <a:off x="267832" y="5258364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2E8540"/>
                  </a:solidFill>
                </a:rPr>
                <a:t>2261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6A96864-178D-406C-BFAA-5BB4E6B34381}"/>
                </a:ext>
              </a:extLst>
            </p:cNvPr>
            <p:cNvSpPr/>
            <p:nvPr/>
          </p:nvSpPr>
          <p:spPr>
            <a:xfrm>
              <a:off x="274695" y="5203933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236430"/>
                  </a:solidFill>
                </a:rPr>
                <a:t>2263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045A1E-453B-4CBA-8EFA-3E1F05034DEA}"/>
                </a:ext>
              </a:extLst>
            </p:cNvPr>
            <p:cNvSpPr/>
            <p:nvPr/>
          </p:nvSpPr>
          <p:spPr>
            <a:xfrm>
              <a:off x="262219" y="5106463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174220"/>
                  </a:solidFill>
                </a:rPr>
                <a:t>2260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9CEA41C-48CE-4646-858D-013C132D9845}"/>
                </a:ext>
              </a:extLst>
            </p:cNvPr>
            <p:cNvSpPr txBox="1"/>
            <p:nvPr/>
          </p:nvSpPr>
          <p:spPr>
            <a:xfrm>
              <a:off x="802600" y="5407509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C00000"/>
                  </a:solidFill>
                </a:rPr>
                <a:t>3482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1C134-D361-42AC-8777-4829A4B3C79B}"/>
                </a:ext>
              </a:extLst>
            </p:cNvPr>
            <p:cNvSpPr txBox="1"/>
            <p:nvPr/>
          </p:nvSpPr>
          <p:spPr>
            <a:xfrm>
              <a:off x="799515" y="5630898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80838B"/>
                  </a:solidFill>
                </a:rPr>
                <a:t>7048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6425E6-FBC4-423B-BC14-4CC5DF6F52FB}"/>
                </a:ext>
              </a:extLst>
            </p:cNvPr>
            <p:cNvSpPr txBox="1"/>
            <p:nvPr/>
          </p:nvSpPr>
          <p:spPr>
            <a:xfrm>
              <a:off x="701829" y="5792694"/>
              <a:ext cx="460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2455"/>
                  </a:solidFill>
                </a:rPr>
                <a:t>3791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1064FF5-3842-4DA8-9C29-E212AB985DA7}"/>
                </a:ext>
              </a:extLst>
            </p:cNvPr>
            <p:cNvSpPr/>
            <p:nvPr/>
          </p:nvSpPr>
          <p:spPr>
            <a:xfrm>
              <a:off x="250242" y="4822712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4C0E0F"/>
                  </a:solidFill>
                </a:rPr>
                <a:t>1956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CABE93E-077E-4E1B-87A1-35421646AA58}"/>
                </a:ext>
              </a:extLst>
            </p:cNvPr>
            <p:cNvSpPr/>
            <p:nvPr/>
          </p:nvSpPr>
          <p:spPr>
            <a:xfrm>
              <a:off x="274697" y="5520696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7030A0"/>
                  </a:solidFill>
                </a:rPr>
                <a:t>5156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34399B-7F3C-463D-81F5-E542A862C605}"/>
                </a:ext>
              </a:extLst>
            </p:cNvPr>
            <p:cNvSpPr/>
            <p:nvPr/>
          </p:nvSpPr>
          <p:spPr>
            <a:xfrm>
              <a:off x="275830" y="5586045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CC99FF"/>
                  </a:solidFill>
                </a:rPr>
                <a:t>5159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ABB59-9F9F-4B31-B651-C0FC25E1B1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80678A-58CF-A346-8E85-66ECFEFB8C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assess target-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interactions: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starting at a threshold of 0.010uM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119A5-27BD-4382-B427-4B5467799C8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5FB76F1-D179-4D39-973C-22DC5AB4FD02}"/>
              </a:ext>
            </a:extLst>
          </p:cNvPr>
          <p:cNvSpPr txBox="1"/>
          <p:nvPr/>
        </p:nvSpPr>
        <p:spPr>
          <a:xfrm>
            <a:off x="9008852" y="4041071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['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acvalue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']&lt;0.01]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4F2CF3-B07A-41C4-AA3F-2EEEDF3EF3FD}"/>
              </a:ext>
            </a:extLst>
          </p:cNvPr>
          <p:cNvSpPr txBox="1"/>
          <p:nvPr/>
        </p:nvSpPr>
        <p:spPr>
          <a:xfrm>
            <a:off x="9009842" y="430089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D9B5D-5532-4211-BBB2-CE65480E6622}"/>
              </a:ext>
            </a:extLst>
          </p:cNvPr>
          <p:cNvSpPr/>
          <p:nvPr/>
        </p:nvSpPr>
        <p:spPr>
          <a:xfrm>
            <a:off x="7699022" y="1088038"/>
            <a:ext cx="1140179" cy="37500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6D5151-1F1A-40CF-8E1D-D99965F5A92F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3DF486-7DA6-45C8-86C4-51186C6ED68F}"/>
              </a:ext>
            </a:extLst>
          </p:cNvPr>
          <p:cNvSpPr/>
          <p:nvPr/>
        </p:nvSpPr>
        <p:spPr>
          <a:xfrm>
            <a:off x="5769429" y="4806576"/>
            <a:ext cx="1152450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7035237-71A3-4AE7-936B-37F48F081145}"/>
              </a:ext>
            </a:extLst>
          </p:cNvPr>
          <p:cNvSpPr/>
          <p:nvPr/>
        </p:nvSpPr>
        <p:spPr>
          <a:xfrm>
            <a:off x="6921879" y="4799005"/>
            <a:ext cx="212077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96AB6C-AA42-4F46-837B-7ECD7840D50A}"/>
              </a:ext>
            </a:extLst>
          </p:cNvPr>
          <p:cNvSpPr/>
          <p:nvPr/>
        </p:nvSpPr>
        <p:spPr>
          <a:xfrm>
            <a:off x="9042653" y="4813597"/>
            <a:ext cx="240768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575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1" grpId="0"/>
      <p:bldP spid="42" grpId="0"/>
      <p:bldP spid="11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assess target-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interactions: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SPOT CHECK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119A5-27BD-4382-B427-4B5467799C8A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36A1BE-A08D-4FF0-AC69-EA5F7B6E29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271"/>
          <a:stretch/>
        </p:blipFill>
        <p:spPr>
          <a:xfrm>
            <a:off x="695524" y="2717887"/>
            <a:ext cx="5600700" cy="31708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FD5C09-B0DD-4D3C-9EA5-460D15E464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54"/>
          <a:stretch/>
        </p:blipFill>
        <p:spPr>
          <a:xfrm>
            <a:off x="6473288" y="2717887"/>
            <a:ext cx="5627370" cy="34516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C5D1CF-4FA3-4C38-A16C-51F11F495B8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2598" y="496730"/>
            <a:ext cx="828833" cy="828833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4153A772-D37B-4914-AA78-1BA89060F925}"/>
              </a:ext>
            </a:extLst>
          </p:cNvPr>
          <p:cNvSpPr/>
          <p:nvPr/>
        </p:nvSpPr>
        <p:spPr>
          <a:xfrm flipH="1">
            <a:off x="3034144" y="3943779"/>
            <a:ext cx="609600" cy="25815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2FC47B8-7479-4050-B99B-4259569265D9}"/>
              </a:ext>
            </a:extLst>
          </p:cNvPr>
          <p:cNvSpPr/>
          <p:nvPr/>
        </p:nvSpPr>
        <p:spPr>
          <a:xfrm flipH="1">
            <a:off x="8866911" y="3945287"/>
            <a:ext cx="609600" cy="258151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4CA0DD-E7B3-4DB2-9831-0A338FD5750A}"/>
              </a:ext>
            </a:extLst>
          </p:cNvPr>
          <p:cNvSpPr/>
          <p:nvPr/>
        </p:nvSpPr>
        <p:spPr>
          <a:xfrm>
            <a:off x="931737" y="3991369"/>
            <a:ext cx="351026" cy="1629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624288-E0CC-4DD9-ADFD-F733D05E4336}"/>
              </a:ext>
            </a:extLst>
          </p:cNvPr>
          <p:cNvSpPr/>
          <p:nvPr/>
        </p:nvSpPr>
        <p:spPr>
          <a:xfrm>
            <a:off x="6792149" y="3996502"/>
            <a:ext cx="368224" cy="1629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7AAA3C-9241-42E3-8C35-088052842805}"/>
              </a:ext>
            </a:extLst>
          </p:cNvPr>
          <p:cNvSpPr txBox="1"/>
          <p:nvPr/>
        </p:nvSpPr>
        <p:spPr>
          <a:xfrm>
            <a:off x="3814065" y="5924260"/>
            <a:ext cx="7994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If only I could find something novel that isn’t already a drug or drug candidate….</a:t>
            </a:r>
          </a:p>
          <a:p>
            <a:r>
              <a:rPr lang="en-US" b="1" i="1" dirty="0"/>
              <a:t>Let’s get rid of all drugs from my list!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B00A5-5892-4137-837B-5C61A6C3B3DA}"/>
              </a:ext>
            </a:extLst>
          </p:cNvPr>
          <p:cNvSpPr/>
          <p:nvPr/>
        </p:nvSpPr>
        <p:spPr>
          <a:xfrm>
            <a:off x="882622" y="1317814"/>
            <a:ext cx="11044231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-apple-system"/>
              </a:rPr>
              <a:t>Using the </a:t>
            </a:r>
            <a:r>
              <a:rPr lang="en-US" dirty="0" err="1">
                <a:latin typeface="-apple-system"/>
              </a:rPr>
              <a:t>good_active_compounds</a:t>
            </a:r>
            <a:r>
              <a:rPr lang="en-US" dirty="0">
                <a:latin typeface="-apple-system"/>
              </a:rPr>
              <a:t> file, I randomly selected two ‘</a:t>
            </a:r>
            <a:r>
              <a:rPr lang="en-US" dirty="0" err="1">
                <a:latin typeface="-apple-system"/>
              </a:rPr>
              <a:t>cids</a:t>
            </a:r>
            <a:r>
              <a:rPr lang="en-US" dirty="0">
                <a:latin typeface="-apple-system"/>
              </a:rPr>
              <a:t>' from the top and from the bottom of the list,</a:t>
            </a:r>
          </a:p>
          <a:p>
            <a:pPr>
              <a:lnSpc>
                <a:spcPct val="80000"/>
              </a:lnSpc>
            </a:pPr>
            <a:r>
              <a:rPr lang="en-US" dirty="0">
                <a:latin typeface="-apple-system"/>
              </a:rPr>
              <a:t>and looked each up in the PubChem Compound database to look for any indication of known activity against each's target gene/gene product.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  <a:hlinkClick r:id="rId8"/>
              </a:rPr>
              <a:t>https://pubchem.ncbi.nlm.nih.gov/compound/123631</a:t>
            </a:r>
            <a:endParaRPr lang="en-US" dirty="0">
              <a:latin typeface="-apple-system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-apple-system"/>
                <a:hlinkClick r:id="rId9"/>
              </a:rPr>
              <a:t>https://pubchem.ncbi.nlm.nih.gov/compound/9811611</a:t>
            </a:r>
            <a:endParaRPr lang="en-US" b="0" i="0" dirty="0">
              <a:effectLst/>
              <a:latin typeface="-apple-system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401C08-FB9D-4C68-9B4A-C1909B06E1FB}"/>
              </a:ext>
            </a:extLst>
          </p:cNvPr>
          <p:cNvSpPr/>
          <p:nvPr/>
        </p:nvSpPr>
        <p:spPr>
          <a:xfrm>
            <a:off x="695524" y="2909272"/>
            <a:ext cx="5500046" cy="2862322"/>
          </a:xfrm>
          <a:prstGeom prst="rect">
            <a:avLst/>
          </a:prstGeom>
          <a:solidFill>
            <a:srgbClr val="FFFFFF">
              <a:alpha val="69804"/>
            </a:srgbClr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CID:123631 &amp; GeneID:1956 (EGFR)</a:t>
            </a:r>
          </a:p>
          <a:p>
            <a:r>
              <a:rPr lang="en-US" dirty="0">
                <a:latin typeface="-apple-system"/>
              </a:rPr>
              <a:t>From the EU Community Register of Medicinal Products: "</a:t>
            </a:r>
            <a:r>
              <a:rPr lang="en-US" b="1" dirty="0">
                <a:solidFill>
                  <a:schemeClr val="accent1"/>
                </a:solidFill>
                <a:latin typeface="-apple-system"/>
              </a:rPr>
              <a:t>IRESSA</a:t>
            </a:r>
            <a:r>
              <a:rPr lang="en-US" dirty="0">
                <a:latin typeface="-apple-system"/>
              </a:rPr>
              <a:t> is indicated as monotherapy for the treatment of adult patients with locally advanced or metastatic non </a:t>
            </a:r>
            <a:r>
              <a:rPr lang="en-US" b="1" dirty="0">
                <a:solidFill>
                  <a:schemeClr val="accent1"/>
                </a:solidFill>
                <a:latin typeface="-apple-system"/>
              </a:rPr>
              <a:t>small cell lung cancer (NSCLC) </a:t>
            </a:r>
            <a:r>
              <a:rPr lang="en-US" dirty="0">
                <a:latin typeface="-apple-system"/>
              </a:rPr>
              <a:t>with activating mutations of EGFR."</a:t>
            </a:r>
          </a:p>
          <a:p>
            <a:r>
              <a:rPr lang="en-US" dirty="0">
                <a:latin typeface="-apple-system"/>
              </a:rPr>
              <a:t>From </a:t>
            </a:r>
            <a:r>
              <a:rPr lang="en-US" dirty="0" err="1">
                <a:latin typeface="-apple-system"/>
              </a:rPr>
              <a:t>MeSH</a:t>
            </a:r>
            <a:r>
              <a:rPr lang="en-US" dirty="0">
                <a:latin typeface="-apple-system"/>
              </a:rPr>
              <a:t>: "A </a:t>
            </a:r>
            <a:r>
              <a:rPr lang="en-US" b="1" i="1" dirty="0">
                <a:solidFill>
                  <a:schemeClr val="accent1"/>
                </a:solidFill>
                <a:latin typeface="-apple-system"/>
              </a:rPr>
              <a:t>selective tyrosine kinase inhibitor for the EPIDERMAL GROWTH FACTOR RECEPTOR (EGFR)</a:t>
            </a:r>
            <a:r>
              <a:rPr lang="en-US" dirty="0">
                <a:latin typeface="-apple-system"/>
              </a:rPr>
              <a:t> that is used for the treatment of locally advanced or metastatic NON-SMALL CELL LUNG CANCER."</a:t>
            </a:r>
            <a:endParaRPr lang="en-US" b="0" i="0" dirty="0">
              <a:effectLst/>
              <a:latin typeface="-apple-syste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E7113-34E5-45F0-B66B-09C94FC0A011}"/>
              </a:ext>
            </a:extLst>
          </p:cNvPr>
          <p:cNvSpPr/>
          <p:nvPr/>
        </p:nvSpPr>
        <p:spPr>
          <a:xfrm>
            <a:off x="6407833" y="2913376"/>
            <a:ext cx="5500046" cy="2858218"/>
          </a:xfrm>
          <a:prstGeom prst="rect">
            <a:avLst/>
          </a:prstGeom>
          <a:solidFill>
            <a:srgbClr val="FFFFFF">
              <a:alpha val="69804"/>
            </a:srgbClr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CID:9811611 &amp; GeneID:3791 (VEGFR2)</a:t>
            </a:r>
            <a:r>
              <a:rPr lang="en-US" dirty="0"/>
              <a:t> </a:t>
            </a:r>
          </a:p>
          <a:p>
            <a:r>
              <a:rPr lang="en-US" dirty="0"/>
              <a:t>In the "Clinical Trials" section, listed by ClinicalTrials.gov:</a:t>
            </a:r>
          </a:p>
          <a:p>
            <a:pPr marL="285750" indent="-28575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/>
              <a:t>A Clinical Efficacy Study Of An Oral Tyrosine Kinase Inhibitor Of VEGFR-2 Given In Combination With Chemotherapy</a:t>
            </a:r>
          </a:p>
          <a:p>
            <a:pPr marL="285750" indent="-28575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dirty="0"/>
              <a:t>Study Of An Oral Tyrosine Kinase Inhibitor Of VEGFR-2 To </a:t>
            </a:r>
            <a:r>
              <a:rPr lang="en-US" b="1" dirty="0">
                <a:solidFill>
                  <a:schemeClr val="accent1"/>
                </a:solidFill>
              </a:rPr>
              <a:t>Treat Small-Volume Ovarian, Peritoneal, Fallopian Tube Cancer</a:t>
            </a:r>
          </a:p>
          <a:p>
            <a:r>
              <a:rPr lang="en-US" dirty="0"/>
              <a:t>From </a:t>
            </a:r>
            <a:r>
              <a:rPr lang="en-US" dirty="0" err="1"/>
              <a:t>MeSH</a:t>
            </a:r>
            <a:r>
              <a:rPr lang="en-US" dirty="0"/>
              <a:t>: "</a:t>
            </a:r>
            <a:r>
              <a:rPr lang="en-US" b="1" i="1" dirty="0">
                <a:solidFill>
                  <a:schemeClr val="accent1"/>
                </a:solidFill>
              </a:rPr>
              <a:t>inhibits vascular endothelial growth factor receptor-2 tyrosine kinase</a:t>
            </a:r>
            <a:r>
              <a:rPr lang="en-US" dirty="0"/>
              <a:t>; structure in first source"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279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/>
      <p:bldP spid="4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DAILYMED logo">
            <a:extLst>
              <a:ext uri="{FF2B5EF4-FFF2-40B4-BE49-F238E27FC236}">
                <a16:creationId xmlns:a16="http://schemas.microsoft.com/office/drawing/2014/main" id="{0EF172FB-ACDB-4E41-B9E8-66A71DBA1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9" b="17646"/>
          <a:stretch/>
        </p:blipFill>
        <p:spPr bwMode="auto">
          <a:xfrm>
            <a:off x="10143234" y="3063979"/>
            <a:ext cx="1371600" cy="88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rugbank logo">
            <a:extLst>
              <a:ext uri="{FF2B5EF4-FFF2-40B4-BE49-F238E27FC236}">
                <a16:creationId xmlns:a16="http://schemas.microsoft.com/office/drawing/2014/main" id="{CFC0FD9C-E196-4248-AB72-C879479A0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276" y="2688164"/>
            <a:ext cx="2014558" cy="22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E27B-4663-4307-A07E-CE70FC5F58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1219378"/>
            <a:ext cx="11353801" cy="120114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Filtering the Assayed data to removed already known drugs (</a:t>
            </a:r>
            <a:r>
              <a:rPr lang="en-US" sz="2400" dirty="0" err="1"/>
              <a:t>DrugBank</a:t>
            </a:r>
            <a:r>
              <a:rPr lang="en-US" sz="2400" dirty="0"/>
              <a:t> </a:t>
            </a:r>
            <a:r>
              <a:rPr lang="en-US" sz="2400" dirty="0" err="1"/>
              <a:t>all_drug</a:t>
            </a:r>
            <a:r>
              <a:rPr lang="en-US" sz="2400" dirty="0"/>
              <a:t> list from earlier </a:t>
            </a:r>
            <a:r>
              <a:rPr lang="en-US" sz="2400" i="1" dirty="0"/>
              <a:t>(inner left merge with a trick – keep only non-drug data).</a:t>
            </a:r>
          </a:p>
          <a:p>
            <a:r>
              <a:rPr lang="en-US" sz="2400" dirty="0"/>
              <a:t>Then, run a quick Entrez PubChem search against “has </a:t>
            </a:r>
            <a:r>
              <a:rPr lang="en-US" sz="2400" dirty="0" err="1"/>
              <a:t>DailyMed</a:t>
            </a:r>
            <a:r>
              <a:rPr lang="en-US" sz="2400" dirty="0"/>
              <a:t>[filter]” to confirm.</a:t>
            </a:r>
          </a:p>
          <a:p>
            <a:pPr lvl="1"/>
            <a:endParaRPr lang="en-US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assess target-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interactions: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clean the </a:t>
            </a:r>
            <a:r>
              <a:rPr lang="en-US" sz="3800" spc="-100" dirty="0" err="1">
                <a:latin typeface="Consolas" panose="020B0609020204030204" pitchFamily="49" charset="0"/>
              </a:rPr>
              <a:t>DataFrame</a:t>
            </a:r>
            <a:r>
              <a:rPr lang="en-US" sz="3800" spc="-100" dirty="0">
                <a:latin typeface="Consolas" panose="020B0609020204030204" pitchFamily="49" charset="0"/>
              </a:rPr>
              <a:t> of Drugs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119A5-27BD-4382-B427-4B5467799C8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E3F62-1606-4A72-A41E-069754CDF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014" y="2495419"/>
            <a:ext cx="7991475" cy="3105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B9C020-9A23-4B41-8ED9-430E605395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3930" y="4821659"/>
            <a:ext cx="6143625" cy="13620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9310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5E1832D-CBB9-40EF-8C35-6B645EDDC4A1}"/>
              </a:ext>
            </a:extLst>
          </p:cNvPr>
          <p:cNvSpPr/>
          <p:nvPr/>
        </p:nvSpPr>
        <p:spPr>
          <a:xfrm>
            <a:off x="8909849" y="4569150"/>
            <a:ext cx="1854200" cy="17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8AED4B-320D-4A96-8C30-7C0F310BBFD6}"/>
              </a:ext>
            </a:extLst>
          </p:cNvPr>
          <p:cNvSpPr/>
          <p:nvPr/>
        </p:nvSpPr>
        <p:spPr>
          <a:xfrm>
            <a:off x="8909849" y="3921311"/>
            <a:ext cx="1854200" cy="17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D0934B-1C6D-44AE-8C05-F99C90574CF3}"/>
              </a:ext>
            </a:extLst>
          </p:cNvPr>
          <p:cNvSpPr/>
          <p:nvPr/>
        </p:nvSpPr>
        <p:spPr>
          <a:xfrm>
            <a:off x="8884261" y="3110573"/>
            <a:ext cx="1854200" cy="17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1BE1C6-8521-4FD6-8A17-9C058D1E9595}"/>
              </a:ext>
            </a:extLst>
          </p:cNvPr>
          <p:cNvSpPr/>
          <p:nvPr/>
        </p:nvSpPr>
        <p:spPr>
          <a:xfrm>
            <a:off x="8877300" y="2705286"/>
            <a:ext cx="1854200" cy="1771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087D7F-F304-419C-8477-AB781B4434F1}"/>
              </a:ext>
            </a:extLst>
          </p:cNvPr>
          <p:cNvSpPr/>
          <p:nvPr/>
        </p:nvSpPr>
        <p:spPr>
          <a:xfrm>
            <a:off x="8909849" y="4116694"/>
            <a:ext cx="1854200" cy="4374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18197-A95A-4056-8532-057C96D01AA3}"/>
              </a:ext>
            </a:extLst>
          </p:cNvPr>
          <p:cNvSpPr/>
          <p:nvPr/>
        </p:nvSpPr>
        <p:spPr>
          <a:xfrm>
            <a:off x="8877300" y="1866899"/>
            <a:ext cx="1854200" cy="82078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4F9F2-C355-45B6-99FB-5C28713F4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38" y="1128264"/>
            <a:ext cx="9960453" cy="371205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14C63C-FC53-4B61-B810-1A01AB112EB8}"/>
              </a:ext>
            </a:extLst>
          </p:cNvPr>
          <p:cNvSpPr/>
          <p:nvPr/>
        </p:nvSpPr>
        <p:spPr>
          <a:xfrm>
            <a:off x="8579501" y="1228898"/>
            <a:ext cx="2573039" cy="36505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5D555-E407-4FAD-8283-9BA4055F00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" r="1567"/>
          <a:stretch/>
        </p:blipFill>
        <p:spPr>
          <a:xfrm>
            <a:off x="1096208" y="4815558"/>
            <a:ext cx="10147299" cy="12727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27D15C-60B3-47B4-897B-04D666C804B2}"/>
              </a:ext>
            </a:extLst>
          </p:cNvPr>
          <p:cNvGrpSpPr/>
          <p:nvPr/>
        </p:nvGrpSpPr>
        <p:grpSpPr>
          <a:xfrm>
            <a:off x="250242" y="4817974"/>
            <a:ext cx="1370913" cy="1348612"/>
            <a:chOff x="250242" y="4822712"/>
            <a:chExt cx="1370913" cy="134861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D7686F-2A4D-434E-804D-7BD570949A80}"/>
                </a:ext>
              </a:extLst>
            </p:cNvPr>
            <p:cNvSpPr txBox="1"/>
            <p:nvPr/>
          </p:nvSpPr>
          <p:spPr>
            <a:xfrm>
              <a:off x="746242" y="595588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7ECCFF"/>
                  </a:solidFill>
                </a:rPr>
                <a:t>2324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5BD036-0D63-429A-BFC5-12178BEAAFD3}"/>
                </a:ext>
              </a:extLst>
            </p:cNvPr>
            <p:cNvSpPr txBox="1"/>
            <p:nvPr/>
          </p:nvSpPr>
          <p:spPr>
            <a:xfrm>
              <a:off x="759490" y="56737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558D"/>
                  </a:solidFill>
                </a:rPr>
                <a:t>2321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7A0ECF-5152-4D93-B914-934B5AED02B6}"/>
                </a:ext>
              </a:extLst>
            </p:cNvPr>
            <p:cNvSpPr/>
            <p:nvPr/>
          </p:nvSpPr>
          <p:spPr>
            <a:xfrm>
              <a:off x="275830" y="5655629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AEB0B5"/>
                  </a:solidFill>
                </a:rPr>
                <a:t>7046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CF7861-4930-4E00-A78A-E970C0AD7D2C}"/>
                </a:ext>
              </a:extLst>
            </p:cNvPr>
            <p:cNvSpPr/>
            <p:nvPr/>
          </p:nvSpPr>
          <p:spPr>
            <a:xfrm>
              <a:off x="262219" y="5381281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3480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44163C-B5FD-4DAA-82EB-4F73C17265C8}"/>
                </a:ext>
              </a:extLst>
            </p:cNvPr>
            <p:cNvSpPr/>
            <p:nvPr/>
          </p:nvSpPr>
          <p:spPr>
            <a:xfrm>
              <a:off x="274696" y="5343115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92D050"/>
                  </a:solidFill>
                </a:rPr>
                <a:t>2264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DFD8680-8F05-418C-AB74-8F6B23CC6A0E}"/>
                </a:ext>
              </a:extLst>
            </p:cNvPr>
            <p:cNvSpPr/>
            <p:nvPr/>
          </p:nvSpPr>
          <p:spPr>
            <a:xfrm>
              <a:off x="267832" y="5258364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2E8540"/>
                  </a:solidFill>
                </a:rPr>
                <a:t>2261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7D6A86-82A5-4211-8990-EF5CD84EC767}"/>
                </a:ext>
              </a:extLst>
            </p:cNvPr>
            <p:cNvSpPr/>
            <p:nvPr/>
          </p:nvSpPr>
          <p:spPr>
            <a:xfrm>
              <a:off x="274695" y="5203933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236430"/>
                  </a:solidFill>
                </a:rPr>
                <a:t>2263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7F9B03-F573-4DF2-A0B3-FEB737FE7842}"/>
                </a:ext>
              </a:extLst>
            </p:cNvPr>
            <p:cNvSpPr/>
            <p:nvPr/>
          </p:nvSpPr>
          <p:spPr>
            <a:xfrm>
              <a:off x="262219" y="5106463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174220"/>
                  </a:solidFill>
                </a:rPr>
                <a:t>2260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76AE95-3FE9-4745-87C9-A1B3C549F05E}"/>
                </a:ext>
              </a:extLst>
            </p:cNvPr>
            <p:cNvSpPr txBox="1"/>
            <p:nvPr/>
          </p:nvSpPr>
          <p:spPr>
            <a:xfrm>
              <a:off x="802600" y="5407509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C00000"/>
                  </a:solidFill>
                </a:rPr>
                <a:t>3482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0E2670-13BB-4E45-9EBC-70DF68188B61}"/>
                </a:ext>
              </a:extLst>
            </p:cNvPr>
            <p:cNvSpPr txBox="1"/>
            <p:nvPr/>
          </p:nvSpPr>
          <p:spPr>
            <a:xfrm>
              <a:off x="799515" y="5630898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80838B"/>
                  </a:solidFill>
                </a:rPr>
                <a:t>7048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1F7429-8CE0-414A-9983-EA3BA5A06CCA}"/>
                </a:ext>
              </a:extLst>
            </p:cNvPr>
            <p:cNvSpPr txBox="1"/>
            <p:nvPr/>
          </p:nvSpPr>
          <p:spPr>
            <a:xfrm>
              <a:off x="701829" y="5792694"/>
              <a:ext cx="460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2455"/>
                  </a:solidFill>
                </a:rPr>
                <a:t>3791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24F77D-A65B-43EC-9261-9DBAD448C82B}"/>
                </a:ext>
              </a:extLst>
            </p:cNvPr>
            <p:cNvSpPr/>
            <p:nvPr/>
          </p:nvSpPr>
          <p:spPr>
            <a:xfrm>
              <a:off x="250242" y="4822712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4C0E0F"/>
                  </a:solidFill>
                </a:rPr>
                <a:t>1956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9C8926-2D9B-4300-91B6-B2B9AB9C94C1}"/>
                </a:ext>
              </a:extLst>
            </p:cNvPr>
            <p:cNvSpPr/>
            <p:nvPr/>
          </p:nvSpPr>
          <p:spPr>
            <a:xfrm>
              <a:off x="274697" y="5520696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7030A0"/>
                  </a:solidFill>
                </a:rPr>
                <a:t>5156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327A96-BBED-4879-9242-A26F76834386}"/>
                </a:ext>
              </a:extLst>
            </p:cNvPr>
            <p:cNvSpPr/>
            <p:nvPr/>
          </p:nvSpPr>
          <p:spPr>
            <a:xfrm>
              <a:off x="275830" y="5586045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CC99FF"/>
                  </a:solidFill>
                </a:rPr>
                <a:t>5159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B55419-32CB-4C8B-B37E-CCA4DFD2BDE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01CB3A-AAF1-4ED9-9D0B-AC0572166129}"/>
              </a:ext>
            </a:extLst>
          </p:cNvPr>
          <p:cNvSpPr txBox="1">
            <a:spLocks/>
          </p:cNvSpPr>
          <p:nvPr/>
        </p:nvSpPr>
        <p:spPr>
          <a:xfrm>
            <a:off x="2255519" y="0"/>
            <a:ext cx="98451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en-US" sz="3800" spc="-100" dirty="0">
                <a:latin typeface="Consolas" panose="020B0609020204030204" pitchFamily="49" charset="0"/>
              </a:rPr>
              <a:t>assess target-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interactions:</a:t>
            </a:r>
            <a:br>
              <a:rPr lang="en-US" sz="3800" spc="-100" dirty="0">
                <a:latin typeface="Consolas" panose="020B0609020204030204" pitchFamily="49" charset="0"/>
              </a:rPr>
            </a:br>
            <a:r>
              <a:rPr lang="en-US" sz="3800" spc="-100" dirty="0">
                <a:latin typeface="Consolas" panose="020B0609020204030204" pitchFamily="49" charset="0"/>
              </a:rPr>
              <a:t>optimize a list of lead compounds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10E4F-48D9-4F8D-BCF2-086CA2BC8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0119A5-27BD-4382-B427-4B5467799C8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969094E-ACAF-403C-BE97-ED235F2524DE}"/>
              </a:ext>
            </a:extLst>
          </p:cNvPr>
          <p:cNvSpPr/>
          <p:nvPr/>
        </p:nvSpPr>
        <p:spPr>
          <a:xfrm>
            <a:off x="8585747" y="1325562"/>
            <a:ext cx="2407684" cy="3431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7ABD9D-7E3C-4A8C-B79C-5E3F68105CEB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8DB81D-C82C-4082-AC07-51778CFC3BC4}"/>
              </a:ext>
            </a:extLst>
          </p:cNvPr>
          <p:cNvSpPr/>
          <p:nvPr/>
        </p:nvSpPr>
        <p:spPr>
          <a:xfrm>
            <a:off x="6921879" y="4799005"/>
            <a:ext cx="212077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ABDD53A-BAEC-4549-9B38-214A2EF0F215}"/>
              </a:ext>
            </a:extLst>
          </p:cNvPr>
          <p:cNvSpPr/>
          <p:nvPr/>
        </p:nvSpPr>
        <p:spPr>
          <a:xfrm>
            <a:off x="9042653" y="4813597"/>
            <a:ext cx="240768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6CAD98-E31F-445C-8AF1-8D8C43672BA4}"/>
              </a:ext>
            </a:extLst>
          </p:cNvPr>
          <p:cNvSpPr txBox="1"/>
          <p:nvPr/>
        </p:nvSpPr>
        <p:spPr>
          <a:xfrm>
            <a:off x="9268980" y="4763171"/>
            <a:ext cx="2765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['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acvalue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’]&lt;..varies..]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CA80B1-8F9A-41C3-A2A4-EDAD9A1A9E23}"/>
              </a:ext>
            </a:extLst>
          </p:cNvPr>
          <p:cNvSpPr txBox="1"/>
          <p:nvPr/>
        </p:nvSpPr>
        <p:spPr>
          <a:xfrm>
            <a:off x="9269970" y="5022999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groupby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(‘</a:t>
            </a:r>
            <a:r>
              <a:rPr 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geneid</a:t>
            </a:r>
            <a:r>
              <a:rPr lang="en-US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’)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768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4" grpId="0" animBg="1"/>
      <p:bldP spid="42" grpId="0" animBg="1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9BD1CE-C163-46B8-9CF9-A62EF3225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9" r="1540" b="31261"/>
          <a:stretch/>
        </p:blipFill>
        <p:spPr>
          <a:xfrm>
            <a:off x="308350" y="1203732"/>
            <a:ext cx="11578856" cy="4543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2A8F0A-620B-404A-B51F-E7B4F296B23B}"/>
              </a:ext>
            </a:extLst>
          </p:cNvPr>
          <p:cNvSpPr txBox="1"/>
          <p:nvPr/>
        </p:nvSpPr>
        <p:spPr>
          <a:xfrm>
            <a:off x="3458148" y="191852"/>
            <a:ext cx="5114990" cy="1011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alisto MT" panose="02040603050505030304" pitchFamily="18" charset="0"/>
                <a:ea typeface="Yu Mincho Demibold" panose="02020600000000000000" pitchFamily="18" charset="-128"/>
                <a:cs typeface="Times New Roman" panose="02020603050405020304" pitchFamily="18" charset="0"/>
              </a:rPr>
              <a:t>Open Science</a:t>
            </a:r>
          </a:p>
          <a:p>
            <a:pPr algn="ctr">
              <a:lnSpc>
                <a:spcPct val="70000"/>
              </a:lnSpc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Calisto MT" panose="02040603050505030304" pitchFamily="18" charset="0"/>
                <a:ea typeface="Yu Mincho Demibold" panose="02020600000000000000" pitchFamily="18" charset="-128"/>
                <a:cs typeface="Times New Roman" panose="02020603050405020304" pitchFamily="18" charset="0"/>
              </a:rPr>
              <a:t>Champions of Change</a:t>
            </a:r>
          </a:p>
        </p:txBody>
      </p:sp>
      <p:pic>
        <p:nvPicPr>
          <p:cNvPr id="3074" name="Picture 2" descr="https://obamawhitehouse.archives.gov/profiles/forall/modules/custom/gov_whitehouse_www/images/icons/wh_logo_seal.png">
            <a:extLst>
              <a:ext uri="{FF2B5EF4-FFF2-40B4-BE49-F238E27FC236}">
                <a16:creationId xmlns:a16="http://schemas.microsoft.com/office/drawing/2014/main" id="{669CFDF0-EA74-464F-AA67-DDAF87AAF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27" y="4854465"/>
            <a:ext cx="42100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3421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A1AF3E3-2FC9-4CB9-815B-CE6842000187}"/>
              </a:ext>
            </a:extLst>
          </p:cNvPr>
          <p:cNvSpPr txBox="1"/>
          <p:nvPr/>
        </p:nvSpPr>
        <p:spPr>
          <a:xfrm>
            <a:off x="815025" y="5486195"/>
            <a:ext cx="518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empus Sans ITC" panose="04020404030D07020202" pitchFamily="82" charset="0"/>
              </a:rPr>
              <a:t>“Now that I know…with a little-bit-o-help…”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31ED45-B005-4181-B7BD-814F8904DE01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BA9060C-7103-45B4-9509-61E5AC4FF93F}"/>
              </a:ext>
            </a:extLst>
          </p:cNvPr>
          <p:cNvSpPr txBox="1">
            <a:spLocks/>
          </p:cNvSpPr>
          <p:nvPr/>
        </p:nvSpPr>
        <p:spPr>
          <a:xfrm>
            <a:off x="3622766" y="0"/>
            <a:ext cx="84778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it-IT" sz="3800" spc="-100" dirty="0">
                <a:latin typeface="Consolas" panose="020B0609020204030204" pitchFamily="49" charset="0"/>
              </a:rPr>
              <a:t>acquire &amp; prepare cid → geneid datasets: </a:t>
            </a:r>
            <a:r>
              <a:rPr lang="en-US" sz="3800" spc="-100" dirty="0" err="1">
                <a:latin typeface="Jokerman" panose="04090605060D06020702" pitchFamily="82" charset="0"/>
              </a:rPr>
              <a:t>Asta’s</a:t>
            </a:r>
            <a:r>
              <a:rPr lang="en-US" sz="3800" spc="-100" dirty="0">
                <a:latin typeface="Jokerman" panose="04090605060D06020702" pitchFamily="82" charset="0"/>
              </a:rPr>
              <a:t> APIs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A3D914-C7B8-46E7-A4A1-EEF0B62A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3508DF-B6FF-46DE-A303-BDB6D95B6A35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E9F42C-4529-4AF4-9E24-77B4F4D0CEE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44" y="175219"/>
            <a:ext cx="1152144" cy="96926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19C453B-7A44-44DC-8E4D-98004B4B9458}"/>
              </a:ext>
            </a:extLst>
          </p:cNvPr>
          <p:cNvGrpSpPr>
            <a:grpSpLocks noChangeAspect="1"/>
          </p:cNvGrpSpPr>
          <p:nvPr/>
        </p:nvGrpSpPr>
        <p:grpSpPr>
          <a:xfrm>
            <a:off x="737057" y="1424373"/>
            <a:ext cx="5630675" cy="3375350"/>
            <a:chOff x="8027015" y="4015064"/>
            <a:chExt cx="7033037" cy="421600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6E14E8D-1704-49B3-96F7-88E7F88FC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7015" y="4015064"/>
              <a:ext cx="7033037" cy="421600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97412E-A800-4E67-8F0D-6F093E0F9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9452" y="5122388"/>
              <a:ext cx="946620" cy="523132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D28431E-21CE-4340-8D15-FBB1DAA6CE92}"/>
              </a:ext>
            </a:extLst>
          </p:cNvPr>
          <p:cNvSpPr/>
          <p:nvPr/>
        </p:nvSpPr>
        <p:spPr>
          <a:xfrm>
            <a:off x="6485028" y="1303448"/>
            <a:ext cx="54435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https://pubchem.ncbi.nlm.nih.gov/sdq/sdqagent.cgi?infmt=json&amp;outfmt=jsonp</a:t>
            </a:r>
          </a:p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&amp;query={"download":[“</a:t>
            </a:r>
            <a:r>
              <a:rPr lang="en-US" b="1" u="sng" dirty="0">
                <a:solidFill>
                  <a:schemeClr val="accent6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specify columns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"],</a:t>
            </a:r>
          </a:p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</a:t>
            </a:r>
            <a:r>
              <a:rPr lang="en-US" u="sng" dirty="0" err="1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collection":“</a:t>
            </a:r>
            <a:r>
              <a:rPr lang="en-US" b="1" u="sng" dirty="0" err="1">
                <a:solidFill>
                  <a:schemeClr val="accent6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specify</a:t>
            </a:r>
            <a:r>
              <a:rPr lang="en-US" b="1" u="sng" dirty="0">
                <a:solidFill>
                  <a:schemeClr val="accent6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type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", "where":{"ands":[{“</a:t>
            </a:r>
            <a:r>
              <a:rPr lang="en-US" u="sng" dirty="0" err="1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":“</a:t>
            </a:r>
            <a:r>
              <a:rPr lang="en-US" b="1" u="sng" dirty="0">
                <a:solidFill>
                  <a:srgbClr val="C0000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CID-GOES-HERE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"}]}, "order":[“</a:t>
            </a:r>
            <a:r>
              <a:rPr lang="en-US" u="sng" dirty="0">
                <a:solidFill>
                  <a:schemeClr val="accent6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 you are interested in this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"],</a:t>
            </a:r>
          </a:p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"start":1,"limit":1000000}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651963-1A00-4CD9-855C-A828B249B782}"/>
              </a:ext>
            </a:extLst>
          </p:cNvPr>
          <p:cNvSpPr/>
          <p:nvPr/>
        </p:nvSpPr>
        <p:spPr>
          <a:xfrm>
            <a:off x="697729" y="1401763"/>
            <a:ext cx="5692716" cy="35016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7B4C08-F567-45B4-B11D-4C742A62DF7C}"/>
              </a:ext>
            </a:extLst>
          </p:cNvPr>
          <p:cNvSpPr/>
          <p:nvPr/>
        </p:nvSpPr>
        <p:spPr>
          <a:xfrm>
            <a:off x="6445700" y="3523228"/>
            <a:ext cx="65187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u="sng" dirty="0">
                <a:solidFill>
                  <a:srgbClr val="0088CC"/>
                </a:solidFill>
                <a:latin typeface="Helvetica Neue"/>
                <a:hlinkClick r:id="rId9"/>
              </a:rPr>
              <a:t>“download":["cid","aid","activity","acname","acvalue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", 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geneid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"],</a:t>
            </a:r>
          </a:p>
          <a:p>
            <a:pPr algn="just"/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collection":"bioactivity</a:t>
            </a:r>
            <a:endParaRPr lang="en-US" sz="1600" u="sng" dirty="0">
              <a:solidFill>
                <a:srgbClr val="1C70C5"/>
              </a:solidFill>
              <a:latin typeface="Helvetica Neue"/>
            </a:endParaRPr>
          </a:p>
          <a:p>
            <a:pPr algn="just"/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{"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geneid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":"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notnull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"},{"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acname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":"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notnull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"},</a:t>
            </a:r>
          </a:p>
          <a:p>
            <a:pPr algn="just"/>
            <a:r>
              <a:rPr lang="en-US" sz="1600" dirty="0">
                <a:solidFill>
                  <a:srgbClr val="1C70C5"/>
                </a:solidFill>
                <a:latin typeface="Helvetica Neue"/>
              </a:rPr>
              <a:t>       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{"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acvalue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":"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notnull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"},{"activity":"</a:t>
            </a:r>
            <a:r>
              <a:rPr lang="en-US" sz="1600" u="sng" dirty="0" err="1">
                <a:solidFill>
                  <a:srgbClr val="1C70C5"/>
                </a:solidFill>
                <a:latin typeface="Helvetica Neue"/>
              </a:rPr>
              <a:t>notnull</a:t>
            </a:r>
            <a:r>
              <a:rPr lang="en-US" sz="1600" u="sng" dirty="0">
                <a:solidFill>
                  <a:srgbClr val="1C70C5"/>
                </a:solidFill>
                <a:latin typeface="Helvetica Neue"/>
              </a:rPr>
              <a:t>"}</a:t>
            </a:r>
            <a:endParaRPr lang="en-US" sz="1600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2BA59E-8D0B-44B8-A6D5-1B14B521F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7100" y="4638221"/>
            <a:ext cx="4149140" cy="18395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EFFCBA-B803-46A7-B1A0-EEC163081A7C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976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5921D0-E904-48D7-A222-CA13C05F024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82905-7153-410C-A775-14D58E20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933" y="165100"/>
            <a:ext cx="7764595" cy="1325563"/>
          </a:xfrm>
        </p:spPr>
        <p:txBody>
          <a:bodyPr>
            <a:normAutofit fontScale="90000"/>
          </a:bodyPr>
          <a:lstStyle/>
          <a:p>
            <a:pPr lvl="0" algn="r">
              <a:lnSpc>
                <a:spcPct val="100000"/>
              </a:lnSpc>
            </a:pPr>
            <a:r>
              <a:rPr lang="en-US" sz="4200" spc="-100" dirty="0">
                <a:latin typeface="Consolas" panose="020B0609020204030204" pitchFamily="49" charset="0"/>
              </a:rPr>
              <a:t>acquire &amp; prepare </a:t>
            </a:r>
            <a:r>
              <a:rPr lang="en-US" sz="4200" spc="-100" dirty="0" err="1">
                <a:latin typeface="Consolas" panose="020B0609020204030204" pitchFamily="49" charset="0"/>
              </a:rPr>
              <a:t>geneid</a:t>
            </a:r>
            <a:r>
              <a:rPr lang="en-US" sz="4200" spc="-100" dirty="0">
                <a:latin typeface="Consolas" panose="020B0609020204030204" pitchFamily="49" charset="0"/>
              </a:rPr>
              <a:t> → </a:t>
            </a:r>
            <a:r>
              <a:rPr lang="en-US" sz="4200" spc="-100" dirty="0" err="1">
                <a:latin typeface="Consolas" panose="020B0609020204030204" pitchFamily="49" charset="0"/>
              </a:rPr>
              <a:t>cid</a:t>
            </a:r>
            <a:br>
              <a:rPr lang="en-US" sz="4200" spc="-100" dirty="0">
                <a:latin typeface="Consolas" panose="020B0609020204030204" pitchFamily="49" charset="0"/>
              </a:rPr>
            </a:br>
            <a:r>
              <a:rPr lang="en-US" sz="4200" spc="-100" dirty="0">
                <a:latin typeface="Consolas" panose="020B0609020204030204" pitchFamily="49" charset="0"/>
              </a:rPr>
              <a:t> datasets with a for-loop!  </a:t>
            </a:r>
            <a:r>
              <a:rPr lang="en-US" sz="4200" spc="-10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br>
              <a:rPr lang="en-US" sz="4200" spc="-100" dirty="0">
                <a:latin typeface="Consolas" panose="020B0609020204030204" pitchFamily="49" charset="0"/>
              </a:rPr>
            </a:br>
            <a:r>
              <a:rPr lang="en-US" sz="4200" spc="-100" dirty="0">
                <a:latin typeface="Consolas" panose="020B0609020204030204" pitchFamily="49" charset="0"/>
              </a:rPr>
              <a:t>   </a:t>
            </a:r>
            <a:r>
              <a:rPr lang="en-US" sz="2400" spc="-100" dirty="0">
                <a:solidFill>
                  <a:srgbClr val="C00000"/>
                </a:solidFill>
                <a:latin typeface="Comic Sans MS" panose="030F0702030302020204" pitchFamily="66" charset="0"/>
              </a:rPr>
              <a:t>(</a:t>
            </a:r>
            <a:r>
              <a:rPr lang="en-US" sz="2400" spc="-100" dirty="0" err="1">
                <a:solidFill>
                  <a:srgbClr val="C00000"/>
                </a:solidFill>
                <a:latin typeface="Comic Sans MS" panose="030F0702030302020204" pitchFamily="66" charset="0"/>
              </a:rPr>
              <a:t>Thanks,Dan</a:t>
            </a:r>
            <a:r>
              <a:rPr lang="en-US" sz="2400" spc="-100" dirty="0">
                <a:solidFill>
                  <a:srgbClr val="C00000"/>
                </a:solidFill>
                <a:latin typeface="Comic Sans MS" panose="030F0702030302020204" pitchFamily="66" charset="0"/>
              </a:rPr>
              <a:t>!)</a:t>
            </a:r>
            <a:endParaRPr lang="en-US" sz="3800" spc="-1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170C50-DFB9-4C03-AE73-CC52E66B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656" y="1199779"/>
            <a:ext cx="5796644" cy="484320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24DB85D-214B-4E6B-BF7F-643FC85BB56F}"/>
              </a:ext>
            </a:extLst>
          </p:cNvPr>
          <p:cNvSpPr/>
          <p:nvPr/>
        </p:nvSpPr>
        <p:spPr>
          <a:xfrm>
            <a:off x="2273052" y="1758950"/>
            <a:ext cx="711200" cy="3048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2AA9D9-03AB-4141-BB3B-B10495182BAF}"/>
              </a:ext>
            </a:extLst>
          </p:cNvPr>
          <p:cNvSpPr/>
          <p:nvPr/>
        </p:nvSpPr>
        <p:spPr>
          <a:xfrm>
            <a:off x="3352800" y="1854200"/>
            <a:ext cx="863600" cy="1143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007C412-44EB-4140-8CD1-88B25FE3F1EE}"/>
              </a:ext>
            </a:extLst>
          </p:cNvPr>
          <p:cNvSpPr/>
          <p:nvPr/>
        </p:nvSpPr>
        <p:spPr>
          <a:xfrm>
            <a:off x="2431678" y="5391521"/>
            <a:ext cx="711200" cy="3048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80ABDB-2464-48FA-903B-99D05CE9C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B92BFC1-E859-49F4-8840-B4B868E9EC4D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659680-0CA7-4CE8-81D3-DA8E27E2B50D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954544" y="175219"/>
            <a:ext cx="1152144" cy="9692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6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E27B-4663-4307-A07E-CE70FC5F58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25600"/>
            <a:ext cx="3489960" cy="44831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600" dirty="0"/>
              <a:t>For each </a:t>
            </a:r>
            <a:r>
              <a:rPr lang="en-US" sz="2600" dirty="0" err="1"/>
              <a:t>geneid</a:t>
            </a:r>
            <a:r>
              <a:rPr lang="en-US" sz="2600" dirty="0"/>
              <a:t>, how many other </a:t>
            </a:r>
            <a:r>
              <a:rPr lang="en-US" sz="2600" dirty="0" err="1"/>
              <a:t>geneids</a:t>
            </a:r>
            <a:r>
              <a:rPr lang="en-US" sz="2600" dirty="0"/>
              <a:t> were “hit” by the ‘</a:t>
            </a:r>
            <a:r>
              <a:rPr lang="en-US" sz="2600" dirty="0" err="1"/>
              <a:t>cid</a:t>
            </a:r>
            <a:r>
              <a:rPr lang="en-US" sz="2600" dirty="0"/>
              <a:t>’ at the set threshold?</a:t>
            </a:r>
          </a:p>
          <a:p>
            <a:pPr marL="0"/>
            <a:r>
              <a:rPr lang="en-US" sz="2300" dirty="0">
                <a:solidFill>
                  <a:schemeClr val="accent1"/>
                </a:solidFill>
              </a:rPr>
              <a:t>[‘</a:t>
            </a:r>
            <a:r>
              <a:rPr lang="en-US" sz="2300" dirty="0" err="1">
                <a:solidFill>
                  <a:schemeClr val="accent1"/>
                </a:solidFill>
              </a:rPr>
              <a:t>acvalue</a:t>
            </a:r>
            <a:r>
              <a:rPr lang="en-US" sz="2300" dirty="0">
                <a:solidFill>
                  <a:schemeClr val="accent1"/>
                </a:solidFill>
              </a:rPr>
              <a:t>’&lt;0.10]</a:t>
            </a:r>
          </a:p>
          <a:p>
            <a:pPr marL="0"/>
            <a:r>
              <a:rPr lang="en-US" sz="2300" dirty="0">
                <a:solidFill>
                  <a:schemeClr val="accent1"/>
                </a:solidFill>
              </a:rPr>
              <a:t>.</a:t>
            </a:r>
            <a:r>
              <a:rPr lang="en-US" sz="2300" dirty="0" err="1">
                <a:solidFill>
                  <a:schemeClr val="accent1"/>
                </a:solidFill>
              </a:rPr>
              <a:t>groupby</a:t>
            </a:r>
            <a:r>
              <a:rPr lang="en-US" sz="2300" dirty="0">
                <a:solidFill>
                  <a:schemeClr val="accent1"/>
                </a:solidFill>
              </a:rPr>
              <a:t>[‘</a:t>
            </a:r>
            <a:r>
              <a:rPr lang="en-US" sz="2300" dirty="0" err="1">
                <a:solidFill>
                  <a:schemeClr val="accent1"/>
                </a:solidFill>
              </a:rPr>
              <a:t>cid</a:t>
            </a:r>
            <a:r>
              <a:rPr lang="en-US" sz="2300" dirty="0">
                <a:solidFill>
                  <a:schemeClr val="accent1"/>
                </a:solidFill>
              </a:rPr>
              <a:t>’,‘</a:t>
            </a:r>
            <a:r>
              <a:rPr lang="en-US" sz="2300" dirty="0" err="1">
                <a:solidFill>
                  <a:schemeClr val="accent1"/>
                </a:solidFill>
              </a:rPr>
              <a:t>geneid</a:t>
            </a:r>
            <a:r>
              <a:rPr lang="en-US" sz="2300" dirty="0">
                <a:solidFill>
                  <a:schemeClr val="accent1"/>
                </a:solidFill>
              </a:rPr>
              <a:t>’].size()…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600" i="1" dirty="0"/>
              <a:t>Remove from</a:t>
            </a:r>
          </a:p>
          <a:p>
            <a:pPr marL="457200" lvl="1" indent="0">
              <a:buNone/>
            </a:pPr>
            <a:r>
              <a:rPr lang="en-US" sz="2600" i="1" dirty="0"/>
              <a:t>consideration any </a:t>
            </a:r>
            <a:r>
              <a:rPr lang="en-US" sz="2600" i="1" dirty="0" err="1"/>
              <a:t>cid</a:t>
            </a:r>
            <a:endParaRPr lang="en-US" sz="2600" i="1" dirty="0"/>
          </a:p>
          <a:p>
            <a:pPr marL="457200" lvl="1" indent="0">
              <a:buNone/>
            </a:pPr>
            <a:r>
              <a:rPr lang="en-US" sz="2600" i="1" dirty="0"/>
              <a:t>that hits other </a:t>
            </a:r>
            <a:r>
              <a:rPr lang="en-US" sz="2600" i="1" dirty="0" err="1"/>
              <a:t>geneids</a:t>
            </a:r>
            <a:r>
              <a:rPr lang="en-US" sz="2600" i="1" dirty="0"/>
              <a:t>!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600" dirty="0"/>
              <a:t>What are the remaining best ‘</a:t>
            </a:r>
            <a:r>
              <a:rPr lang="en-US" sz="2600" dirty="0" err="1"/>
              <a:t>acvalues</a:t>
            </a:r>
            <a:r>
              <a:rPr lang="en-US" sz="2600" dirty="0"/>
              <a:t>’?</a:t>
            </a:r>
          </a:p>
          <a:p>
            <a:r>
              <a:rPr lang="en-US" sz="2300" dirty="0">
                <a:solidFill>
                  <a:schemeClr val="accent1"/>
                </a:solidFill>
              </a:rPr>
              <a:t>.sort[‘</a:t>
            </a:r>
            <a:r>
              <a:rPr lang="en-US" sz="2300" dirty="0" err="1">
                <a:solidFill>
                  <a:schemeClr val="accent1"/>
                </a:solidFill>
              </a:rPr>
              <a:t>acvalue</a:t>
            </a:r>
            <a:r>
              <a:rPr lang="en-US" sz="2300" dirty="0">
                <a:solidFill>
                  <a:schemeClr val="accent1"/>
                </a:solidFill>
              </a:rPr>
              <a:t>’]</a:t>
            </a:r>
          </a:p>
          <a:p>
            <a:pPr marL="457200"/>
            <a:endParaRPr lang="en-US" sz="23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600" b="1" dirty="0"/>
              <a:t>Select the best 5 ‘</a:t>
            </a:r>
            <a:r>
              <a:rPr lang="en-US" sz="2600" b="1" dirty="0" err="1"/>
              <a:t>cids</a:t>
            </a:r>
            <a:r>
              <a:rPr lang="en-US" sz="2600" b="1" dirty="0"/>
              <a:t>’ based on </a:t>
            </a:r>
            <a:r>
              <a:rPr lang="en-US" sz="2600" b="1" i="1" dirty="0"/>
              <a:t>lack of “hit” to any other </a:t>
            </a:r>
            <a:r>
              <a:rPr lang="en-US" sz="2600" b="1" i="1" dirty="0" err="1"/>
              <a:t>geneids</a:t>
            </a:r>
            <a:r>
              <a:rPr lang="en-US" sz="2600" b="1" i="1" dirty="0"/>
              <a:t> &amp; smallest ‘</a:t>
            </a:r>
            <a:r>
              <a:rPr lang="en-US" sz="2600" b="1" i="1" dirty="0" err="1"/>
              <a:t>acvalue</a:t>
            </a:r>
            <a:r>
              <a:rPr lang="en-US" sz="2600" b="1" i="1" dirty="0"/>
              <a:t>’.</a:t>
            </a:r>
            <a:endParaRPr lang="en-US" sz="2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0C1FAE-069E-45CE-A274-D61EF3BFEE73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7BF4E8-1912-4C82-8BD9-5AE8341353FF}"/>
              </a:ext>
            </a:extLst>
          </p:cNvPr>
          <p:cNvSpPr txBox="1">
            <a:spLocks/>
          </p:cNvSpPr>
          <p:nvPr/>
        </p:nvSpPr>
        <p:spPr>
          <a:xfrm>
            <a:off x="4328160" y="0"/>
            <a:ext cx="77724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it-IT" sz="3800" spc="-100" dirty="0">
                <a:latin typeface="Consolas" panose="020B0609020204030204" pitchFamily="49" charset="0"/>
              </a:rPr>
              <a:t>assess off-target geneid interactions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5E517E-B039-4835-B612-BF1A02B3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A05428-5527-4FE1-8D6E-D31A2B4E4F7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E26E76-1731-4BA5-939F-534A631CF0A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44" y="175219"/>
            <a:ext cx="1152144" cy="969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BFE9D9-99F1-4E36-AAEB-D41D7610E648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06688" y="175219"/>
            <a:ext cx="1152144" cy="969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F14CF8-021E-49B7-8092-D27BAC40B0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551" y="1261314"/>
            <a:ext cx="7629525" cy="3057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B95C54-92BC-4204-BB90-B6830C9844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053" r="22178" b="34889"/>
          <a:stretch/>
        </p:blipFill>
        <p:spPr>
          <a:xfrm>
            <a:off x="5792487" y="3506787"/>
            <a:ext cx="4351971" cy="280670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01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9672F1-5E20-4F35-9090-797B970A9A22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5E5EC9-76EA-41BD-8975-65DB97702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80972"/>
              </p:ext>
            </p:extLst>
          </p:nvPr>
        </p:nvGraphicFramePr>
        <p:xfrm>
          <a:off x="799515" y="1296381"/>
          <a:ext cx="11116657" cy="3251871"/>
        </p:xfrm>
        <a:graphic>
          <a:graphicData uri="http://schemas.openxmlformats.org/drawingml/2006/table">
            <a:tbl>
              <a:tblPr/>
              <a:tblGrid>
                <a:gridCol w="3482925">
                  <a:extLst>
                    <a:ext uri="{9D8B030D-6E8A-4147-A177-3AD203B41FA5}">
                      <a16:colId xmlns:a16="http://schemas.microsoft.com/office/drawing/2014/main" val="523297748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1488910328"/>
                    </a:ext>
                  </a:extLst>
                </a:gridCol>
                <a:gridCol w="655320">
                  <a:extLst>
                    <a:ext uri="{9D8B030D-6E8A-4147-A177-3AD203B41FA5}">
                      <a16:colId xmlns:a16="http://schemas.microsoft.com/office/drawing/2014/main" val="136439195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01138844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839563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85186916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1963466355"/>
                    </a:ext>
                  </a:extLst>
                </a:gridCol>
                <a:gridCol w="746760">
                  <a:extLst>
                    <a:ext uri="{9D8B030D-6E8A-4147-A177-3AD203B41FA5}">
                      <a16:colId xmlns:a16="http://schemas.microsoft.com/office/drawing/2014/main" val="3990725551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3526223269"/>
                    </a:ext>
                  </a:extLst>
                </a:gridCol>
                <a:gridCol w="867172">
                  <a:extLst>
                    <a:ext uri="{9D8B030D-6E8A-4147-A177-3AD203B41FA5}">
                      <a16:colId xmlns:a16="http://schemas.microsoft.com/office/drawing/2014/main" val="11896602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human gene symbols &amp; names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geneid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‘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cids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 tested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tested ‘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cids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 with </a:t>
                      </a:r>
                    </a:p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 data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tested ‘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cids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’</a:t>
                      </a:r>
                    </a:p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w/ IC50 or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Kd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&lt;0.01uM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</a:t>
                      </a:r>
                      <a:b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lead compounds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IC50 or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threshold (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uM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drug candidates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IC50/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Kd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range of drug candidates</a:t>
                      </a:r>
                    </a:p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</a:t>
                      </a:r>
                    </a:p>
                    <a:p>
                      <a:pPr algn="ctr" fontAlgn="b">
                        <a:lnSpc>
                          <a:spcPct val="80000"/>
                        </a:lnSpc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off-target genes tested</a:t>
                      </a:r>
                    </a:p>
                  </a:txBody>
                  <a:tcPr marL="7089" marR="7089" marT="70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916608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EGFR - epidermal growth factor receptor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1956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23,503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919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0.00300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1.0 - 2.0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057318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FGFR1 - fibroblast growth factor receptor 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2260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7,557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0.00150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0.50 - 0.9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788898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FGFR2 - fibroblast growth factor receptor 2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2263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2,960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1,359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0.00045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0.10 - 2.0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722120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FGFR3 - fibroblast growth factor receptor 3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5,890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0.00300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0.20 - 2.5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397742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FGFR4 - fibroblast growth factor receptor 4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2264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2,560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       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0.20 - 1,500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090341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IGF1R - insulin like growth factor 1 receptor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3480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8,334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1,381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8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0.0100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3.0 - 8.0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837922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IGF2R - insulin like growth factor 2 receptor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3482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7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       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850 - 4,760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571379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PDGFRA - platelet derived growth factor receptor alpha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5156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5,314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0.0100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2.0 - 5.0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9458552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PDGFRB - platelet derived growth factor receptor beta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5159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4,595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0.0100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0.20 - 6.0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6818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TGFBR1 - transforming growth factor beta receptor 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7046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2,533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0.0200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6.0 – 130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258231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TGFBR2 - transforming growth factor beta receptor 2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7048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0.400  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26 – 230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967496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(VEGFR1) FLT1 -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related tyrosine kinase 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5,933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0.00600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2.0 - 4.0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338853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(VEGFR2) KDR - kinase insert domain receptor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3791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17,740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2,199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0.00045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0.06 - 2.0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808147"/>
                  </a:ext>
                </a:extLst>
              </a:tr>
              <a:tr h="170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(VEGFR3) FLT4 -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fms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related tyrosine kinase 4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2324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3,088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089" marR="18288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8</a:t>
                      </a:r>
                    </a:p>
                  </a:txBody>
                  <a:tcPr marL="7089" marR="32004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0.1600  </a:t>
                      </a:r>
                    </a:p>
                  </a:txBody>
                  <a:tcPr marL="182880" marR="45720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089" marR="7089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18 - 29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7089" marR="9144" marT="708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402104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67BFB5D2-B096-4DD0-8FF1-0B6682CCC338}"/>
              </a:ext>
            </a:extLst>
          </p:cNvPr>
          <p:cNvSpPr txBox="1"/>
          <p:nvPr/>
        </p:nvSpPr>
        <p:spPr>
          <a:xfrm rot="16200000">
            <a:off x="-2584153" y="3112873"/>
            <a:ext cx="590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96,105,154  Chemicals in the PubChem Compound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39C90-962E-4980-8391-580D364236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" r="1567"/>
          <a:stretch/>
        </p:blipFill>
        <p:spPr>
          <a:xfrm>
            <a:off x="1096208" y="4815558"/>
            <a:ext cx="10147299" cy="12727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719403A-7505-431A-BFF1-49740C528FED}"/>
              </a:ext>
            </a:extLst>
          </p:cNvPr>
          <p:cNvGrpSpPr/>
          <p:nvPr/>
        </p:nvGrpSpPr>
        <p:grpSpPr>
          <a:xfrm>
            <a:off x="250242" y="4817974"/>
            <a:ext cx="1370913" cy="1348612"/>
            <a:chOff x="250242" y="4822712"/>
            <a:chExt cx="1370913" cy="13486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AB32FE-3DA3-49D1-8C2D-332EA32C1FB3}"/>
                </a:ext>
              </a:extLst>
            </p:cNvPr>
            <p:cNvSpPr txBox="1"/>
            <p:nvPr/>
          </p:nvSpPr>
          <p:spPr>
            <a:xfrm>
              <a:off x="746242" y="5955880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7ECCFF"/>
                  </a:solidFill>
                </a:rPr>
                <a:t>2324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0C4D64-E7EA-4326-969E-B0016910AC7E}"/>
                </a:ext>
              </a:extLst>
            </p:cNvPr>
            <p:cNvSpPr txBox="1"/>
            <p:nvPr/>
          </p:nvSpPr>
          <p:spPr>
            <a:xfrm>
              <a:off x="759490" y="5673768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558D"/>
                  </a:solidFill>
                </a:rPr>
                <a:t>2321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E390A3-F08C-4401-943F-4E272C5E2009}"/>
                </a:ext>
              </a:extLst>
            </p:cNvPr>
            <p:cNvSpPr/>
            <p:nvPr/>
          </p:nvSpPr>
          <p:spPr>
            <a:xfrm>
              <a:off x="275830" y="5655629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AEB0B5"/>
                  </a:solidFill>
                </a:rPr>
                <a:t>7046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01CC45-0DF9-4E20-8031-CF509B5FEEDC}"/>
                </a:ext>
              </a:extLst>
            </p:cNvPr>
            <p:cNvSpPr/>
            <p:nvPr/>
          </p:nvSpPr>
          <p:spPr>
            <a:xfrm>
              <a:off x="262219" y="5381281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C00000"/>
                  </a:solidFill>
                </a:rPr>
                <a:t>3480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50BC66-CBA9-48AE-BD1B-5461087F6E1B}"/>
                </a:ext>
              </a:extLst>
            </p:cNvPr>
            <p:cNvSpPr/>
            <p:nvPr/>
          </p:nvSpPr>
          <p:spPr>
            <a:xfrm>
              <a:off x="274696" y="5343115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92D050"/>
                  </a:solidFill>
                </a:rPr>
                <a:t>2264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DCD48B-1CA1-49D5-ACC2-16216DCDD519}"/>
                </a:ext>
              </a:extLst>
            </p:cNvPr>
            <p:cNvSpPr/>
            <p:nvPr/>
          </p:nvSpPr>
          <p:spPr>
            <a:xfrm>
              <a:off x="267832" y="5258364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2E8540"/>
                  </a:solidFill>
                </a:rPr>
                <a:t>2261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F63E44-9F75-478C-A09E-471414F7878F}"/>
                </a:ext>
              </a:extLst>
            </p:cNvPr>
            <p:cNvSpPr/>
            <p:nvPr/>
          </p:nvSpPr>
          <p:spPr>
            <a:xfrm>
              <a:off x="274695" y="5203933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236430"/>
                  </a:solidFill>
                </a:rPr>
                <a:t>2263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69ECDB-510F-413C-B3C7-E11432C6E06D}"/>
                </a:ext>
              </a:extLst>
            </p:cNvPr>
            <p:cNvSpPr/>
            <p:nvPr/>
          </p:nvSpPr>
          <p:spPr>
            <a:xfrm>
              <a:off x="262219" y="5106463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rgbClr val="174220"/>
                  </a:solidFill>
                </a:rPr>
                <a:t>2260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0474A-8138-416B-893F-0296EB59325B}"/>
                </a:ext>
              </a:extLst>
            </p:cNvPr>
            <p:cNvSpPr txBox="1"/>
            <p:nvPr/>
          </p:nvSpPr>
          <p:spPr>
            <a:xfrm>
              <a:off x="802600" y="5407509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C00000"/>
                  </a:solidFill>
                </a:rPr>
                <a:t>3482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47BBF4-37F8-44BE-BBE9-E6943F33907B}"/>
                </a:ext>
              </a:extLst>
            </p:cNvPr>
            <p:cNvSpPr txBox="1"/>
            <p:nvPr/>
          </p:nvSpPr>
          <p:spPr>
            <a:xfrm>
              <a:off x="799515" y="5630898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rgbClr val="80838B"/>
                  </a:solidFill>
                </a:rPr>
                <a:t>7048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ECD825-22B7-41D6-B3B0-F10C7A6EFF3C}"/>
                </a:ext>
              </a:extLst>
            </p:cNvPr>
            <p:cNvSpPr txBox="1"/>
            <p:nvPr/>
          </p:nvSpPr>
          <p:spPr>
            <a:xfrm>
              <a:off x="701829" y="5792694"/>
              <a:ext cx="460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002455"/>
                  </a:solidFill>
                </a:rPr>
                <a:t>3791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BDC14F-979F-4FA4-9752-2A36F1BC9FD7}"/>
                </a:ext>
              </a:extLst>
            </p:cNvPr>
            <p:cNvSpPr/>
            <p:nvPr/>
          </p:nvSpPr>
          <p:spPr>
            <a:xfrm>
              <a:off x="250242" y="4822712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4C0E0F"/>
                  </a:solidFill>
                </a:rPr>
                <a:t>1956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53CC86-DCD4-492E-8E15-D0CC8E5DC911}"/>
                </a:ext>
              </a:extLst>
            </p:cNvPr>
            <p:cNvSpPr/>
            <p:nvPr/>
          </p:nvSpPr>
          <p:spPr>
            <a:xfrm>
              <a:off x="274697" y="5520696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7030A0"/>
                  </a:solidFill>
                </a:rPr>
                <a:t>5156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EC39CE-61D9-42C1-8C46-5466BDA9E74C}"/>
                </a:ext>
              </a:extLst>
            </p:cNvPr>
            <p:cNvSpPr/>
            <p:nvPr/>
          </p:nvSpPr>
          <p:spPr>
            <a:xfrm>
              <a:off x="275830" y="5586045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rgbClr val="CC99FF"/>
                  </a:solidFill>
                </a:rPr>
                <a:t>5159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19A184-37D6-4C4E-AC37-4FE11ADA4B94}"/>
              </a:ext>
            </a:extLst>
          </p:cNvPr>
          <p:cNvGrpSpPr/>
          <p:nvPr/>
        </p:nvGrpSpPr>
        <p:grpSpPr>
          <a:xfrm>
            <a:off x="10660777" y="4807664"/>
            <a:ext cx="1350734" cy="1360466"/>
            <a:chOff x="10593045" y="4807664"/>
            <a:chExt cx="1350734" cy="13604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1ACC5E-7099-4D93-9038-CD8235A1B1B4}"/>
                </a:ext>
              </a:extLst>
            </p:cNvPr>
            <p:cNvSpPr txBox="1"/>
            <p:nvPr/>
          </p:nvSpPr>
          <p:spPr>
            <a:xfrm>
              <a:off x="11157264" y="5694555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rgbClr val="00558D"/>
                  </a:solidFill>
                </a:rPr>
                <a:t>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1DAC2B-CC01-4A17-8CE6-468A6F5EA3CC}"/>
                </a:ext>
              </a:extLst>
            </p:cNvPr>
            <p:cNvSpPr txBox="1"/>
            <p:nvPr/>
          </p:nvSpPr>
          <p:spPr>
            <a:xfrm>
              <a:off x="11157251" y="563880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rgbClr val="80838B"/>
                  </a:solidFill>
                </a:rPr>
                <a:t>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8024F7-0481-4CD6-9964-BDFCDEF2B56B}"/>
                </a:ext>
              </a:extLst>
            </p:cNvPr>
            <p:cNvSpPr txBox="1"/>
            <p:nvPr/>
          </p:nvSpPr>
          <p:spPr>
            <a:xfrm>
              <a:off x="11155574" y="5400649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EAEDEF-36B1-4740-807D-EC1D0133E784}"/>
                </a:ext>
              </a:extLst>
            </p:cNvPr>
            <p:cNvSpPr txBox="1"/>
            <p:nvPr/>
          </p:nvSpPr>
          <p:spPr>
            <a:xfrm>
              <a:off x="11153220" y="5968075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rgbClr val="7ECCFF"/>
                  </a:solidFill>
                </a:rPr>
                <a:t>5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8ADDBCA-B335-4BA4-A90C-1607278A2BD9}"/>
                </a:ext>
              </a:extLst>
            </p:cNvPr>
            <p:cNvSpPr/>
            <p:nvPr/>
          </p:nvSpPr>
          <p:spPr>
            <a:xfrm>
              <a:off x="10597807" y="5663835"/>
              <a:ext cx="1345325" cy="30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AEB0B5"/>
                  </a:solidFill>
                </a:rPr>
                <a:t>5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BD7930-FB75-4BE1-A3F8-3F29EE607D5C}"/>
                </a:ext>
              </a:extLst>
            </p:cNvPr>
            <p:cNvSpPr/>
            <p:nvPr/>
          </p:nvSpPr>
          <p:spPr>
            <a:xfrm>
              <a:off x="10598454" y="5382802"/>
              <a:ext cx="1345325" cy="101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C00000"/>
                  </a:solidFill>
                </a:rPr>
                <a:t>5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B323A0-631C-4955-B478-C30D0E54C11C}"/>
                </a:ext>
              </a:extLst>
            </p:cNvPr>
            <p:cNvSpPr/>
            <p:nvPr/>
          </p:nvSpPr>
          <p:spPr>
            <a:xfrm>
              <a:off x="10596073" y="5348760"/>
              <a:ext cx="1345325" cy="319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92D050"/>
                  </a:solidFill>
                </a:rPr>
                <a:t>5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468872-F0B8-4339-9BB4-AA81F63FC456}"/>
                </a:ext>
              </a:extLst>
            </p:cNvPr>
            <p:cNvSpPr/>
            <p:nvPr/>
          </p:nvSpPr>
          <p:spPr>
            <a:xfrm>
              <a:off x="10597807" y="5264229"/>
              <a:ext cx="1345325" cy="699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2E8540"/>
                  </a:solidFill>
                </a:rPr>
                <a:t>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A9E7D5-D769-4E99-95B8-8DFA491C5CEB}"/>
                </a:ext>
              </a:extLst>
            </p:cNvPr>
            <p:cNvSpPr/>
            <p:nvPr/>
          </p:nvSpPr>
          <p:spPr>
            <a:xfrm>
              <a:off x="10595426" y="5213028"/>
              <a:ext cx="1345325" cy="367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236430"/>
                  </a:solidFill>
                </a:rPr>
                <a:t>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344F1D-B746-4C8A-9EEA-A0EC3DB6376C}"/>
                </a:ext>
              </a:extLst>
            </p:cNvPr>
            <p:cNvSpPr/>
            <p:nvPr/>
          </p:nvSpPr>
          <p:spPr>
            <a:xfrm>
              <a:off x="10593045" y="5091415"/>
              <a:ext cx="1345325" cy="918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174220"/>
                  </a:solidFill>
                </a:rPr>
                <a:t>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309CD6-2938-4D34-A8A7-63607858C83C}"/>
                </a:ext>
              </a:extLst>
            </p:cNvPr>
            <p:cNvSpPr txBox="1"/>
            <p:nvPr/>
          </p:nvSpPr>
          <p:spPr>
            <a:xfrm>
              <a:off x="11155445" y="5825428"/>
              <a:ext cx="2295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dirty="0">
                  <a:solidFill>
                    <a:srgbClr val="002455"/>
                  </a:solidFill>
                </a:rPr>
                <a:t>5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E8D870-2103-48D2-AFDC-98270FAB28E1}"/>
                </a:ext>
              </a:extLst>
            </p:cNvPr>
            <p:cNvSpPr/>
            <p:nvPr/>
          </p:nvSpPr>
          <p:spPr>
            <a:xfrm>
              <a:off x="10596073" y="4807664"/>
              <a:ext cx="1345325" cy="28913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4C0E0F"/>
                  </a:solidFill>
                </a:rPr>
                <a:t>5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C6CD218-C345-4E66-8ADB-DFAABD3788EC}"/>
                </a:ext>
              </a:extLst>
            </p:cNvPr>
            <p:cNvSpPr/>
            <p:nvPr/>
          </p:nvSpPr>
          <p:spPr>
            <a:xfrm>
              <a:off x="10597806" y="5529031"/>
              <a:ext cx="1345325" cy="653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7030A0"/>
                  </a:solidFill>
                </a:rPr>
                <a:t>5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2829FE0-AD31-4161-80FF-FC77A144684C}"/>
                </a:ext>
              </a:extLst>
            </p:cNvPr>
            <p:cNvSpPr/>
            <p:nvPr/>
          </p:nvSpPr>
          <p:spPr>
            <a:xfrm>
              <a:off x="10597807" y="5596667"/>
              <a:ext cx="1345325" cy="54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CC99FF"/>
                  </a:solidFill>
                </a:rPr>
                <a:t>5</a:t>
              </a: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667FC140-6556-4370-A030-B49D41860663}"/>
              </a:ext>
            </a:extLst>
          </p:cNvPr>
          <p:cNvSpPr txBox="1">
            <a:spLocks/>
          </p:cNvSpPr>
          <p:nvPr/>
        </p:nvSpPr>
        <p:spPr>
          <a:xfrm>
            <a:off x="6188552" y="0"/>
            <a:ext cx="60034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it-IT" sz="3800" spc="-100" dirty="0">
                <a:latin typeface="Consolas" panose="020B0609020204030204" pitchFamily="49" charset="0"/>
              </a:rPr>
              <a:t>propose drug candidates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750982A-4228-4A68-80C7-FFF459738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A7878A6-96D6-43B0-B4D4-4319F9C0E5A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00" y="175219"/>
            <a:ext cx="1152144" cy="9692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BC01655-49AF-4726-949F-488C4EC88C8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954544" y="175219"/>
            <a:ext cx="1152144" cy="96926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AA058D3-FC75-4C5D-8505-4F588265B00A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106688" y="175219"/>
            <a:ext cx="1152144" cy="9692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EB3DFE1-B7B1-4B4D-8276-C7F52F8AFAD4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258832" y="175497"/>
            <a:ext cx="929721" cy="96926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88A8034-D0B9-46AE-8299-3499B91CDCB6}"/>
              </a:ext>
            </a:extLst>
          </p:cNvPr>
          <p:cNvSpPr/>
          <p:nvPr/>
        </p:nvSpPr>
        <p:spPr>
          <a:xfrm>
            <a:off x="9740771" y="1281781"/>
            <a:ext cx="2221787" cy="33436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EAB35C-F59A-4450-890C-544D7200C3DE}"/>
              </a:ext>
            </a:extLst>
          </p:cNvPr>
          <p:cNvSpPr/>
          <p:nvPr/>
        </p:nvSpPr>
        <p:spPr>
          <a:xfrm>
            <a:off x="9740771" y="1294093"/>
            <a:ext cx="2175401" cy="32625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3B1C8E-F7A0-441C-89C2-981AD05F4E5D}"/>
              </a:ext>
            </a:extLst>
          </p:cNvPr>
          <p:cNvSpPr/>
          <p:nvPr/>
        </p:nvSpPr>
        <p:spPr>
          <a:xfrm>
            <a:off x="9042653" y="4813597"/>
            <a:ext cx="2407684" cy="133737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977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EB9E10A-B25A-4826-8973-843A2660DE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545" y="0"/>
            <a:ext cx="4469890" cy="3837214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7946F4-D4FE-4E9B-AD62-2C93097F2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436" y="102962"/>
            <a:ext cx="7118981" cy="387713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8139FEF-2E08-40CC-8B43-0ED2734EC254}"/>
              </a:ext>
            </a:extLst>
          </p:cNvPr>
          <p:cNvSpPr/>
          <p:nvPr/>
        </p:nvSpPr>
        <p:spPr>
          <a:xfrm>
            <a:off x="619545" y="98136"/>
            <a:ext cx="11572455" cy="388195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9672F1-5E20-4F35-9090-797B970A9A22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7BFB5D2-B096-4DD0-8FF1-0B6682CCC338}"/>
              </a:ext>
            </a:extLst>
          </p:cNvPr>
          <p:cNvSpPr txBox="1"/>
          <p:nvPr/>
        </p:nvSpPr>
        <p:spPr>
          <a:xfrm rot="16200000">
            <a:off x="-2584153" y="3112873"/>
            <a:ext cx="590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96,105,154  Chemicals in the PubChem Compound database</a:t>
            </a:r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0C71CE68-4963-49F3-8B22-F96185A21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514418"/>
              </p:ext>
            </p:extLst>
          </p:nvPr>
        </p:nvGraphicFramePr>
        <p:xfrm>
          <a:off x="0" y="1045740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8C13C727-B918-4BF3-BE3E-E71AEBA2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635" y="2193434"/>
            <a:ext cx="828833" cy="8288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5827354-6C4F-42D9-B466-1575B0D793F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1751" y="2193434"/>
            <a:ext cx="828833" cy="82883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35B36B4-71A2-4575-ABFF-0838DE1F804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3519" y="2148211"/>
            <a:ext cx="828833" cy="828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185D9-15E3-4153-8354-91B7861888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66" y="3936061"/>
            <a:ext cx="12767733" cy="210913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273C9E-2CF6-4D04-814F-FB9F5E0B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962"/>
            <a:ext cx="11168574" cy="1325563"/>
          </a:xfrm>
        </p:spPr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8E764-153F-466C-A073-A46D99B1B333}"/>
              </a:ext>
            </a:extLst>
          </p:cNvPr>
          <p:cNvSpPr txBox="1"/>
          <p:nvPr/>
        </p:nvSpPr>
        <p:spPr>
          <a:xfrm>
            <a:off x="531327" y="3720181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02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DEA250-F01B-4283-A141-EB3C86F236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8636" y="2985719"/>
            <a:ext cx="5471075" cy="3150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971C8-B1E2-4E34-8BBF-5B6AC0D4E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21" y="1023622"/>
            <a:ext cx="5579429" cy="8731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3E0119-C2D4-483B-990E-3D3972596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" y="0"/>
            <a:ext cx="6468417" cy="5834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71879D-2C22-44FF-B172-FDCFAE22CD10}"/>
              </a:ext>
            </a:extLst>
          </p:cNvPr>
          <p:cNvSpPr txBox="1"/>
          <p:nvPr/>
        </p:nvSpPr>
        <p:spPr>
          <a:xfrm>
            <a:off x="6451429" y="1940120"/>
            <a:ext cx="5579429" cy="574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8.1 Recommendations for what </a:t>
            </a:r>
            <a:r>
              <a:rPr lang="en-US" sz="12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should do next</a:t>
            </a:r>
          </a:p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cleaning up and repackaging the code….now that I know now….and suggest this for a larger drug discovery project.</a:t>
            </a:r>
          </a:p>
        </p:txBody>
      </p:sp>
      <p:pic>
        <p:nvPicPr>
          <p:cNvPr id="2050" name="Picture 2" descr="Image result for sailing">
            <a:extLst>
              <a:ext uri="{FF2B5EF4-FFF2-40B4-BE49-F238E27FC236}">
                <a16:creationId xmlns:a16="http://schemas.microsoft.com/office/drawing/2014/main" id="{23439A4F-B5D8-4B6A-8D52-EF8EC561A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4" t="-10542" r="23714" b="-7299"/>
          <a:stretch/>
        </p:blipFill>
        <p:spPr bwMode="auto">
          <a:xfrm>
            <a:off x="10711544" y="2086418"/>
            <a:ext cx="1502228" cy="188569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07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2A8F0A-620B-404A-B51F-E7B4F296B23B}"/>
              </a:ext>
            </a:extLst>
          </p:cNvPr>
          <p:cNvSpPr txBox="1"/>
          <p:nvPr/>
        </p:nvSpPr>
        <p:spPr>
          <a:xfrm>
            <a:off x="3458148" y="191852"/>
            <a:ext cx="5114990" cy="1011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alisto MT" panose="02040603050505030304" pitchFamily="18" charset="0"/>
                <a:ea typeface="Yu Mincho Demibold" panose="02020600000000000000" pitchFamily="18" charset="-128"/>
                <a:cs typeface="Times New Roman" panose="02020603050405020304" pitchFamily="18" charset="0"/>
              </a:rPr>
              <a:t>Open Science</a:t>
            </a:r>
          </a:p>
          <a:p>
            <a:pPr algn="ctr">
              <a:lnSpc>
                <a:spcPct val="70000"/>
              </a:lnSpc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Calisto MT" panose="02040603050505030304" pitchFamily="18" charset="0"/>
                <a:ea typeface="Yu Mincho Demibold" panose="02020600000000000000" pitchFamily="18" charset="-128"/>
                <a:cs typeface="Times New Roman" panose="02020603050405020304" pitchFamily="18" charset="0"/>
              </a:rPr>
              <a:t>Champions of Change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6331FC-AA9E-4B19-A231-1D540D0A1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95" y="1224000"/>
            <a:ext cx="4661687" cy="4220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B7955A-8924-43B4-A363-05349984BC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7"/>
          <a:stretch/>
        </p:blipFill>
        <p:spPr>
          <a:xfrm>
            <a:off x="3913683" y="2073166"/>
            <a:ext cx="4659455" cy="45929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9DAE78-120A-482C-AC22-AC3A41164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8"/>
          <a:stretch/>
        </p:blipFill>
        <p:spPr>
          <a:xfrm>
            <a:off x="7212281" y="1224000"/>
            <a:ext cx="4844545" cy="45064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245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E4957F-6651-4B24-B303-A5C807C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9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goal of this final (capstone)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D99D9-D036-4132-B3FA-AAD2E14819F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0439" y="1120877"/>
            <a:ext cx="10857271" cy="4563499"/>
          </a:xfrm>
        </p:spPr>
        <p:txBody>
          <a:bodyPr>
            <a:noAutofit/>
          </a:bodyPr>
          <a:lstStyle/>
          <a:p>
            <a:r>
              <a:rPr lang="en-US" sz="2600" dirty="0"/>
              <a:t>NLM Resources span the lifecycle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 of medications development:</a:t>
            </a:r>
          </a:p>
          <a:p>
            <a:pPr marL="796925" lvl="1" indent="-339725">
              <a:buFont typeface="Wingdings" panose="05000000000000000000" pitchFamily="2" charset="2"/>
              <a:buChar char="Ø"/>
            </a:pPr>
            <a:r>
              <a:rPr lang="en-US" sz="2200" dirty="0" err="1"/>
              <a:t>MedGen</a:t>
            </a:r>
            <a:endParaRPr lang="en-US" sz="2200" dirty="0"/>
          </a:p>
          <a:p>
            <a:pPr marL="796925" lvl="1" indent="-339725">
              <a:buFont typeface="Wingdings" panose="05000000000000000000" pitchFamily="2" charset="2"/>
              <a:buChar char="Ø"/>
            </a:pPr>
            <a:r>
              <a:rPr lang="en-US" sz="2200" dirty="0"/>
              <a:t>Gene </a:t>
            </a:r>
          </a:p>
          <a:p>
            <a:pPr marL="796925" lvl="1" indent="-339725">
              <a:buFont typeface="Wingdings" panose="05000000000000000000" pitchFamily="2" charset="2"/>
              <a:buChar char="Ø"/>
            </a:pPr>
            <a:r>
              <a:rPr lang="en-US" sz="2200" dirty="0"/>
              <a:t>PubChem </a:t>
            </a:r>
          </a:p>
          <a:p>
            <a:pPr marL="796925" lvl="1" indent="-339725">
              <a:buFont typeface="Wingdings" panose="05000000000000000000" pitchFamily="2" charset="2"/>
              <a:buChar char="Ø"/>
            </a:pPr>
            <a:r>
              <a:rPr lang="en-US" sz="2200" dirty="0" err="1"/>
              <a:t>DailyMed</a:t>
            </a:r>
            <a:endParaRPr lang="en-US" sz="2200" dirty="0"/>
          </a:p>
          <a:p>
            <a:pPr marL="796925" lvl="1" indent="-339725">
              <a:buFont typeface="Wingdings" panose="05000000000000000000" pitchFamily="2" charset="2"/>
              <a:buChar char="Ø"/>
            </a:pPr>
            <a:r>
              <a:rPr lang="en-US" sz="2200" i="1" dirty="0"/>
              <a:t>(and others)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600" dirty="0"/>
              <a:t>Create a prototype pipeline for the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600" dirty="0"/>
              <a:t>   discovery of novel gene-targeting drug candidates.</a:t>
            </a:r>
          </a:p>
          <a:p>
            <a:r>
              <a:rPr lang="en-US" sz="2600" dirty="0"/>
              <a:t>Drug candidate recommendations could be shared with collaborators or be made available in NLM resources to assist researchers with an evidence-based starting point for new drug discovery.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028" name="Picture 4" descr="https://www.future-science.com/pb-assets/Campaign/FDD%20cover_cropped2-1538399534083.jpg">
            <a:extLst>
              <a:ext uri="{FF2B5EF4-FFF2-40B4-BE49-F238E27FC236}">
                <a16:creationId xmlns:a16="http://schemas.microsoft.com/office/drawing/2014/main" id="{0AFF0C3E-15D8-4655-AF75-9A8F81D1A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3" t="36280" r="6495"/>
          <a:stretch/>
        </p:blipFill>
        <p:spPr bwMode="auto">
          <a:xfrm>
            <a:off x="6032090" y="1173624"/>
            <a:ext cx="5972253" cy="360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421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30ADE-F36B-4FE0-AF56-E8866044E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8" y="0"/>
            <a:ext cx="6468417" cy="58343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D88D33-C2A5-496A-B959-D7FB7346DC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1749" y="3712125"/>
            <a:ext cx="3477002" cy="2984861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D4BC7E-95B5-416D-A86F-B882D2EE0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99" y="118533"/>
            <a:ext cx="4671000" cy="35935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7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AB94A-B006-478E-9B32-C2DB99ED3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149" y="1059031"/>
            <a:ext cx="5293823" cy="4283982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36732DAC-A950-485A-A175-C98CFF87D663}"/>
              </a:ext>
            </a:extLst>
          </p:cNvPr>
          <p:cNvSpPr/>
          <p:nvPr/>
        </p:nvSpPr>
        <p:spPr>
          <a:xfrm>
            <a:off x="7052527" y="1363537"/>
            <a:ext cx="187244" cy="1621972"/>
          </a:xfrm>
          <a:prstGeom prst="leftBrace">
            <a:avLst>
              <a:gd name="adj1" fmla="val 485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8DD1F2B-D3EF-460C-AA23-9B1202AC0DC7}"/>
              </a:ext>
            </a:extLst>
          </p:cNvPr>
          <p:cNvSpPr/>
          <p:nvPr/>
        </p:nvSpPr>
        <p:spPr>
          <a:xfrm>
            <a:off x="7066718" y="3016744"/>
            <a:ext cx="173053" cy="1051917"/>
          </a:xfrm>
          <a:prstGeom prst="leftBrace">
            <a:avLst>
              <a:gd name="adj1" fmla="val 485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356CDED-D800-45D4-BCF8-D84BE6C3E414}"/>
              </a:ext>
            </a:extLst>
          </p:cNvPr>
          <p:cNvSpPr/>
          <p:nvPr/>
        </p:nvSpPr>
        <p:spPr>
          <a:xfrm>
            <a:off x="7066718" y="4240762"/>
            <a:ext cx="173053" cy="759077"/>
          </a:xfrm>
          <a:prstGeom prst="leftBrace">
            <a:avLst>
              <a:gd name="adj1" fmla="val 4852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B7D4F6-E8A1-4A1C-9658-9559494901C2}"/>
              </a:ext>
            </a:extLst>
          </p:cNvPr>
          <p:cNvSpPr txBox="1"/>
          <p:nvPr/>
        </p:nvSpPr>
        <p:spPr>
          <a:xfrm rot="16200000">
            <a:off x="6655113" y="2020454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 week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9A6CA5-8DB3-4628-90A6-F6913273FB83}"/>
              </a:ext>
            </a:extLst>
          </p:cNvPr>
          <p:cNvSpPr txBox="1"/>
          <p:nvPr/>
        </p:nvSpPr>
        <p:spPr>
          <a:xfrm rot="16200000">
            <a:off x="6519160" y="3426978"/>
            <a:ext cx="975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Three days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3B44D5-B169-4AF1-B6A1-8218A8CDFF9C}"/>
              </a:ext>
            </a:extLst>
          </p:cNvPr>
          <p:cNvSpPr txBox="1"/>
          <p:nvPr/>
        </p:nvSpPr>
        <p:spPr>
          <a:xfrm rot="16200000">
            <a:off x="6613321" y="4487908"/>
            <a:ext cx="78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One 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D64CF-4AD5-4CB1-8E6A-7B61532EAF63}"/>
              </a:ext>
            </a:extLst>
          </p:cNvPr>
          <p:cNvSpPr txBox="1"/>
          <p:nvPr/>
        </p:nvSpPr>
        <p:spPr>
          <a:xfrm>
            <a:off x="4977318" y="6113538"/>
            <a:ext cx="481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empus Sans ITC" panose="04020404030D07020202" pitchFamily="82" charset="0"/>
              </a:rPr>
              <a:t>“If I knew then what I know now…”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0AA457-92F8-4016-8FFD-A25B06717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78" y="0"/>
            <a:ext cx="6468417" cy="58343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031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3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089096-9D3B-4E61-8FF5-757987A177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2383182"/>
              </p:ext>
            </p:extLst>
          </p:nvPr>
        </p:nvGraphicFramePr>
        <p:xfrm>
          <a:off x="-88906" y="2084083"/>
          <a:ext cx="12124759" cy="325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C33932-3857-42D0-AB9F-5264C2252DEA}"/>
              </a:ext>
            </a:extLst>
          </p:cNvPr>
          <p:cNvSpPr txBox="1"/>
          <p:nvPr/>
        </p:nvSpPr>
        <p:spPr>
          <a:xfrm>
            <a:off x="1747971" y="4648178"/>
            <a:ext cx="4420682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chemicals with evidence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of good binding/inhibition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to the target-gene/gene product?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EFFICACY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C2200-F89C-4F8B-B2A9-D8465918B116}"/>
              </a:ext>
            </a:extLst>
          </p:cNvPr>
          <p:cNvSpPr txBox="1"/>
          <p:nvPr/>
        </p:nvSpPr>
        <p:spPr>
          <a:xfrm>
            <a:off x="6590792" y="4619451"/>
            <a:ext cx="4306240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Can I find out if certain chemicals bind/inhibit other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(off-target) gene/gene products?</a:t>
            </a:r>
          </a:p>
          <a:p>
            <a:pPr algn="ctr">
              <a:lnSpc>
                <a:spcPct val="80000"/>
              </a:lnSpc>
            </a:pPr>
            <a:r>
              <a:rPr lang="en-US" b="1" dirty="0"/>
              <a:t>SPECIFICITY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D1222E-6833-40C2-8A0E-8E43F9F02CA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4040" y="3265672"/>
            <a:ext cx="828833" cy="828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C192E7-ACFD-4235-A4CD-1E639488814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5607" y="3254698"/>
            <a:ext cx="828833" cy="8288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58FC82-9D7A-4533-AEC5-8D884C2EE62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9615" y="3220449"/>
            <a:ext cx="828833" cy="8288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6EA332-8D47-489F-A8BD-98B90D10CE77}"/>
              </a:ext>
            </a:extLst>
          </p:cNvPr>
          <p:cNvSpPr txBox="1"/>
          <p:nvPr/>
        </p:nvSpPr>
        <p:spPr>
          <a:xfrm>
            <a:off x="528100" y="1844755"/>
            <a:ext cx="2516047" cy="98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gene target – chemical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interaction data?</a:t>
            </a: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2510AD98-4365-441C-A566-EC6C97D5F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17" y="75822"/>
            <a:ext cx="11419764" cy="1325563"/>
          </a:xfrm>
        </p:spPr>
        <p:txBody>
          <a:bodyPr>
            <a:noAutofit/>
          </a:bodyPr>
          <a:lstStyle/>
          <a:p>
            <a:r>
              <a:rPr lang="en-US" sz="3600" dirty="0"/>
              <a:t>project plan: </a:t>
            </a:r>
            <a:r>
              <a:rPr lang="en-US" sz="3200" dirty="0">
                <a:latin typeface="Consolas" panose="020B0609020204030204" pitchFamily="49" charset="0"/>
              </a:rPr>
              <a:t>create a pilot drug discovery pipeline   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to propose good drug candidates for specific genes</a:t>
            </a:r>
            <a:endParaRPr lang="en-US" sz="3600" dirty="0">
              <a:latin typeface="Consolas" panose="020B060902020403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F7B5F4-E502-4196-A5A2-793A2820B2EE}"/>
              </a:ext>
            </a:extLst>
          </p:cNvPr>
          <p:cNvSpPr txBox="1"/>
          <p:nvPr/>
        </p:nvSpPr>
        <p:spPr>
          <a:xfrm>
            <a:off x="4451096" y="1833647"/>
            <a:ext cx="3747005" cy="120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/>
              <a:t>Where can I get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a lot of good quality</a:t>
            </a:r>
          </a:p>
          <a:p>
            <a:pPr algn="ctr">
              <a:lnSpc>
                <a:spcPct val="80000"/>
              </a:lnSpc>
            </a:pPr>
            <a:r>
              <a:rPr lang="en-US" dirty="0"/>
              <a:t>chemical-gene/gene product interaction data</a:t>
            </a:r>
          </a:p>
          <a:p>
            <a:pPr algn="ctr">
              <a:lnSpc>
                <a:spcPct val="80000"/>
              </a:lnSpc>
            </a:pP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8F16A8D-8F58-4D01-AFC2-1427F2458609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85B01-DED0-43A1-A6CA-3EC0230F85E8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50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41" grpId="0"/>
      <p:bldP spid="50" grpId="0"/>
      <p:bldP spid="22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5921D0-E904-48D7-A222-CA13C05F024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82905-7153-410C-A775-14D58E20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45" y="0"/>
            <a:ext cx="10580914" cy="1325563"/>
          </a:xfrm>
        </p:spPr>
        <p:txBody>
          <a:bodyPr>
            <a:normAutofit/>
          </a:bodyPr>
          <a:lstStyle/>
          <a:p>
            <a:pPr lvl="0" algn="ctr"/>
            <a:r>
              <a:rPr lang="en-US" sz="3800" spc="-100" dirty="0">
                <a:latin typeface="Consolas" panose="020B0609020204030204" pitchFamily="49" charset="0"/>
              </a:rPr>
              <a:t>acquire &amp; prepare 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→ </a:t>
            </a:r>
            <a:r>
              <a:rPr lang="en-US" sz="3800" spc="-100" dirty="0" err="1">
                <a:latin typeface="Consolas" panose="020B0609020204030204" pitchFamily="49" charset="0"/>
              </a:rPr>
              <a:t>cid</a:t>
            </a:r>
            <a:r>
              <a:rPr lang="en-US" sz="3800" spc="-100" dirty="0">
                <a:latin typeface="Consolas" panose="020B0609020204030204" pitchFamily="49" charset="0"/>
              </a:rPr>
              <a:t> datasets  </a:t>
            </a:r>
            <a:r>
              <a:rPr lang="en-US" sz="3800" spc="-100" dirty="0" err="1">
                <a:latin typeface="Jokerman" panose="04090605060D06020702" pitchFamily="82" charset="0"/>
              </a:rPr>
              <a:t>Asta’s</a:t>
            </a:r>
            <a:r>
              <a:rPr lang="en-US" sz="3800" spc="-100" dirty="0">
                <a:latin typeface="Jokerman" panose="04090605060D06020702" pitchFamily="82" charset="0"/>
              </a:rPr>
              <a:t>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E27B-4663-4307-A07E-CE70FC5F58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87222" y="1506665"/>
            <a:ext cx="5134607" cy="4458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New “hidden” PubChem APIs to support their new web design.</a:t>
            </a:r>
          </a:p>
          <a:p>
            <a:pPr marL="0" indent="0">
              <a:buNone/>
            </a:pP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INPUT:  ‘</a:t>
            </a:r>
            <a:r>
              <a:rPr lang="en-US" sz="2000" dirty="0" err="1"/>
              <a:t>geneid</a:t>
            </a:r>
            <a:r>
              <a:rPr lang="en-US" sz="2000" dirty="0"/>
              <a:t>’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OUTPUT: ‘</a:t>
            </a:r>
            <a:r>
              <a:rPr lang="en-US" sz="2000" dirty="0" err="1"/>
              <a:t>cid</a:t>
            </a:r>
            <a:r>
              <a:rPr lang="en-US" sz="2000" dirty="0"/>
              <a:t>’ and related info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Datasets:</a:t>
            </a:r>
          </a:p>
          <a:p>
            <a:pPr lvl="1"/>
            <a:r>
              <a:rPr lang="en-US" dirty="0"/>
              <a:t>Tested Compounds</a:t>
            </a:r>
          </a:p>
          <a:p>
            <a:pPr lvl="1"/>
            <a:r>
              <a:rPr lang="en-US" dirty="0"/>
              <a:t>Drugs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1A602E-6D2A-45BC-8702-475DB9C30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6E2CC74-0B84-4A6E-B1B7-DD822355D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646" y="1285662"/>
            <a:ext cx="6482940" cy="30187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A781273-8F3A-4C01-8955-DB2F6EFC0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775" y="3516333"/>
            <a:ext cx="4573238" cy="259515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79D72E5-4DAD-4A40-93A1-B529413FA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585" y="2183112"/>
            <a:ext cx="977428" cy="12433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775EBE-0B10-4210-9F44-5E72903A6D1D}"/>
              </a:ext>
            </a:extLst>
          </p:cNvPr>
          <p:cNvSpPr/>
          <p:nvPr/>
        </p:nvSpPr>
        <p:spPr>
          <a:xfrm>
            <a:off x="5419646" y="1190768"/>
            <a:ext cx="6482940" cy="49207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A2D5C-6501-4EB5-AA07-8239E65300E5}"/>
              </a:ext>
            </a:extLst>
          </p:cNvPr>
          <p:cNvSpPr txBox="1"/>
          <p:nvPr/>
        </p:nvSpPr>
        <p:spPr>
          <a:xfrm rot="16200000">
            <a:off x="-2580972" y="3112873"/>
            <a:ext cx="590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96+ million  Compounds &amp; 1+ million </a:t>
            </a:r>
            <a:r>
              <a:rPr lang="en-US" b="1" dirty="0" err="1">
                <a:solidFill>
                  <a:schemeClr val="bg1"/>
                </a:solidFill>
              </a:rPr>
              <a:t>BioAssays</a:t>
            </a:r>
            <a:r>
              <a:rPr lang="en-US" b="1" dirty="0">
                <a:solidFill>
                  <a:schemeClr val="bg1"/>
                </a:solidFill>
              </a:rPr>
              <a:t> in PubChem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83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5921D0-E904-48D7-A222-CA13C05F0247}"/>
              </a:ext>
            </a:extLst>
          </p:cNvPr>
          <p:cNvSpPr/>
          <p:nvPr/>
        </p:nvSpPr>
        <p:spPr>
          <a:xfrm>
            <a:off x="157519" y="98136"/>
            <a:ext cx="429491" cy="6636328"/>
          </a:xfrm>
          <a:prstGeom prst="roundRect">
            <a:avLst>
              <a:gd name="adj" fmla="val 69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82905-7153-410C-A775-14D58E20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45" y="0"/>
            <a:ext cx="10406784" cy="1325563"/>
          </a:xfrm>
        </p:spPr>
        <p:txBody>
          <a:bodyPr>
            <a:normAutofit/>
          </a:bodyPr>
          <a:lstStyle/>
          <a:p>
            <a:pPr lvl="0" algn="ctr"/>
            <a:r>
              <a:rPr lang="en-US" sz="3800" spc="-100" dirty="0">
                <a:latin typeface="Consolas" panose="020B0609020204030204" pitchFamily="49" charset="0"/>
              </a:rPr>
              <a:t>acquire &amp; prepare </a:t>
            </a:r>
            <a:r>
              <a:rPr lang="en-US" sz="3800" spc="-100" dirty="0" err="1">
                <a:latin typeface="Consolas" panose="020B0609020204030204" pitchFamily="49" charset="0"/>
              </a:rPr>
              <a:t>geneid</a:t>
            </a:r>
            <a:r>
              <a:rPr lang="en-US" sz="3800" spc="-100" dirty="0">
                <a:latin typeface="Consolas" panose="020B0609020204030204" pitchFamily="49" charset="0"/>
              </a:rPr>
              <a:t> → </a:t>
            </a:r>
            <a:r>
              <a:rPr lang="en-US" sz="3800" spc="-100" dirty="0" err="1">
                <a:latin typeface="Consolas" panose="020B0609020204030204" pitchFamily="49" charset="0"/>
              </a:rPr>
              <a:t>cid</a:t>
            </a:r>
            <a:r>
              <a:rPr lang="en-US" sz="3800" spc="-100" dirty="0">
                <a:latin typeface="Consolas" panose="020B0609020204030204" pitchFamily="49" charset="0"/>
              </a:rPr>
              <a:t> datasets  use </a:t>
            </a:r>
            <a:r>
              <a:rPr lang="en-US" sz="3800" spc="-100" dirty="0" err="1">
                <a:latin typeface="Jokerman" panose="04090605060D06020702" pitchFamily="82" charset="0"/>
              </a:rPr>
              <a:t>Asta’s</a:t>
            </a:r>
            <a:r>
              <a:rPr lang="en-US" sz="3800" spc="-100" dirty="0">
                <a:latin typeface="Jokerman" panose="04090605060D06020702" pitchFamily="82" charset="0"/>
              </a:rPr>
              <a:t> APIs</a:t>
            </a:r>
            <a:r>
              <a:rPr lang="en-US" sz="3800" spc="-100" dirty="0">
                <a:latin typeface="Consolas" panose="020B0609020204030204" pitchFamily="49" charset="0"/>
              </a:rPr>
              <a:t>!</a:t>
            </a:r>
            <a:endParaRPr lang="en-US" sz="3800" spc="-100" dirty="0">
              <a:latin typeface="Jokerman" panose="04090605060D06020702" pitchFamily="8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1A602E-6D2A-45BC-8702-475DB9C30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6" y="175497"/>
            <a:ext cx="1156144" cy="9689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488BDA3-6B81-42D0-A9FC-2EAB34A5B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857" y="3837385"/>
            <a:ext cx="3763591" cy="208173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DBE4AA2-09BB-4629-AB0E-B2CED37807BA}"/>
              </a:ext>
            </a:extLst>
          </p:cNvPr>
          <p:cNvSpPr/>
          <p:nvPr/>
        </p:nvSpPr>
        <p:spPr>
          <a:xfrm>
            <a:off x="6524583" y="28909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“download":["</a:t>
            </a:r>
            <a:r>
              <a:rPr lang="en-US" u="sng" dirty="0" err="1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geneid</a:t>
            </a:r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","</a:t>
            </a:r>
            <a:r>
              <a:rPr lang="en-US" u="sng" dirty="0" err="1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cid</a:t>
            </a:r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","</a:t>
            </a:r>
            <a:r>
              <a:rPr lang="en-US" u="sng" dirty="0" err="1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druggroup</a:t>
            </a:r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","</a:t>
            </a:r>
            <a:r>
              <a:rPr lang="en-US" u="sng" dirty="0" err="1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drugaction</a:t>
            </a:r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"],</a:t>
            </a:r>
          </a:p>
          <a:p>
            <a:r>
              <a:rPr lang="en-US" u="sng" dirty="0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"collection":"</a:t>
            </a:r>
            <a:r>
              <a:rPr lang="en-US" u="sng" dirty="0" err="1">
                <a:solidFill>
                  <a:srgbClr val="1C70C5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drugbank</a:t>
            </a:r>
            <a:r>
              <a:rPr lang="en-US" u="sng" dirty="0">
                <a:solidFill>
                  <a:srgbClr val="1C70C5"/>
                </a:solidFill>
                <a:latin typeface="Helvetica Neue"/>
              </a:rPr>
              <a:t>”</a:t>
            </a:r>
            <a:endParaRPr lang="en-US" dirty="0">
              <a:solidFill>
                <a:srgbClr val="1C70C5"/>
              </a:solidFill>
              <a:latin typeface="Helvetica Neue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3BF25D-AFF3-41C8-B487-561E451796E0}"/>
              </a:ext>
            </a:extLst>
          </p:cNvPr>
          <p:cNvSpPr/>
          <p:nvPr/>
        </p:nvSpPr>
        <p:spPr>
          <a:xfrm>
            <a:off x="700486" y="2890935"/>
            <a:ext cx="60959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u="sng" dirty="0">
                <a:solidFill>
                  <a:srgbClr val="1C70C5"/>
                </a:solidFill>
                <a:latin typeface="Helvetica Neue"/>
              </a:rPr>
              <a:t>“download":["geneid","cid","aid","acname","</a:t>
            </a:r>
            <a:r>
              <a:rPr lang="en-US" u="sng" dirty="0" err="1">
                <a:solidFill>
                  <a:srgbClr val="1C70C5"/>
                </a:solidFill>
                <a:latin typeface="Helvetica Neue"/>
              </a:rPr>
              <a:t>acvalue</a:t>
            </a:r>
            <a:r>
              <a:rPr lang="en-US" u="sng" dirty="0">
                <a:solidFill>
                  <a:srgbClr val="1C70C5"/>
                </a:solidFill>
                <a:latin typeface="Helvetica Neue"/>
              </a:rPr>
              <a:t>"],</a:t>
            </a:r>
          </a:p>
          <a:p>
            <a:pPr algn="just"/>
            <a:r>
              <a:rPr lang="en-US" u="sng" dirty="0">
                <a:solidFill>
                  <a:srgbClr val="1C70C5"/>
                </a:solidFill>
                <a:latin typeface="Helvetica Neue"/>
              </a:rPr>
              <a:t>"</a:t>
            </a:r>
            <a:r>
              <a:rPr lang="en-US" u="sng" dirty="0" err="1">
                <a:solidFill>
                  <a:srgbClr val="1C70C5"/>
                </a:solidFill>
                <a:latin typeface="Helvetica Neue"/>
              </a:rPr>
              <a:t>collection":"bioactivity</a:t>
            </a:r>
            <a:r>
              <a:rPr lang="en-US" u="sng" dirty="0">
                <a:solidFill>
                  <a:srgbClr val="1C70C5"/>
                </a:solidFill>
                <a:latin typeface="Helvetica Neue"/>
              </a:rPr>
              <a:t>”</a:t>
            </a:r>
          </a:p>
          <a:p>
            <a:pPr algn="just"/>
            <a:r>
              <a:rPr lang="en-US" u="sng" dirty="0">
                <a:solidFill>
                  <a:srgbClr val="1C70C5"/>
                </a:solidFill>
                <a:latin typeface="Helvetica Neue"/>
              </a:rPr>
              <a:t>{"cid":"notnull"},{"acname":"notnull"},{"acvalue":"</a:t>
            </a:r>
            <a:r>
              <a:rPr lang="en-US" u="sng" dirty="0" err="1">
                <a:solidFill>
                  <a:srgbClr val="1C70C5"/>
                </a:solidFill>
                <a:latin typeface="Helvetica Neue"/>
              </a:rPr>
              <a:t>notnull</a:t>
            </a:r>
            <a:r>
              <a:rPr lang="en-US" u="sng" dirty="0">
                <a:solidFill>
                  <a:srgbClr val="1C70C5"/>
                </a:solidFill>
                <a:latin typeface="Helvetica Neue"/>
              </a:rPr>
              <a:t>"}]}</a:t>
            </a:r>
            <a:endParaRPr lang="en-US" dirty="0">
              <a:solidFill>
                <a:srgbClr val="1C70C5"/>
              </a:solidFill>
              <a:latin typeface="Helvetica Neue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7B1BD22-1E6A-4161-AE7E-45129ACCB2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4898"/>
          <a:stretch/>
        </p:blipFill>
        <p:spPr>
          <a:xfrm>
            <a:off x="6909962" y="3614559"/>
            <a:ext cx="4769628" cy="23045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A87EC5A-A972-4210-B372-1E3981710425}"/>
              </a:ext>
            </a:extLst>
          </p:cNvPr>
          <p:cNvSpPr/>
          <p:nvPr/>
        </p:nvSpPr>
        <p:spPr>
          <a:xfrm>
            <a:off x="1519745" y="1207115"/>
            <a:ext cx="10780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https://pubchem.ncbi.nlm.nih.gov/sdq/sdqagent.cgi?infmt=json&amp;outfmt=jsonp</a:t>
            </a:r>
          </a:p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&amp;query={"download":[“</a:t>
            </a:r>
            <a:r>
              <a:rPr lang="en-US" b="1" u="sng" dirty="0">
                <a:solidFill>
                  <a:schemeClr val="accent6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specify columns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"],"</a:t>
            </a:r>
            <a:r>
              <a:rPr lang="en-US" u="sng" dirty="0" err="1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collection":“</a:t>
            </a:r>
            <a:r>
              <a:rPr lang="en-US" b="1" u="sng" dirty="0" err="1">
                <a:solidFill>
                  <a:schemeClr val="accent6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specify</a:t>
            </a:r>
            <a:r>
              <a:rPr lang="en-US" b="1" u="sng" dirty="0">
                <a:solidFill>
                  <a:schemeClr val="accent6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type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", "where":{"ands":[{"</a:t>
            </a:r>
            <a:r>
              <a:rPr lang="en-US" u="sng" dirty="0" err="1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geneid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":"</a:t>
            </a:r>
            <a:r>
              <a:rPr lang="en-US" b="1" u="sng" dirty="0">
                <a:solidFill>
                  <a:srgbClr val="C0000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GENEID-GOES-HERE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"}]}, "order":[“</a:t>
            </a:r>
            <a:r>
              <a:rPr lang="en-US" u="sng" dirty="0">
                <a:solidFill>
                  <a:schemeClr val="accent6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if you are interested in this</a:t>
            </a:r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"],</a:t>
            </a:r>
          </a:p>
          <a:p>
            <a:r>
              <a:rPr lang="en-US" u="sng" dirty="0">
                <a:solidFill>
                  <a:srgbClr val="005580"/>
                </a:solidFill>
                <a:latin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"start":1,"limit":1000000}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44320-4C3C-4FDE-8C11-535364813548}"/>
              </a:ext>
            </a:extLst>
          </p:cNvPr>
          <p:cNvSpPr txBox="1"/>
          <p:nvPr/>
        </p:nvSpPr>
        <p:spPr>
          <a:xfrm>
            <a:off x="1995763" y="2415674"/>
            <a:ext cx="3006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Tested Compounds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55891D-6C68-4832-816A-ADD63C0ECDB9}"/>
              </a:ext>
            </a:extLst>
          </p:cNvPr>
          <p:cNvSpPr txBox="1"/>
          <p:nvPr/>
        </p:nvSpPr>
        <p:spPr>
          <a:xfrm>
            <a:off x="8327551" y="2422686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Drugs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794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8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3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NCBI Color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71BC"/>
      </a:accent1>
      <a:accent2>
        <a:srgbClr val="AEB0B5"/>
      </a:accent2>
      <a:accent3>
        <a:srgbClr val="00A6D2"/>
      </a:accent3>
      <a:accent4>
        <a:srgbClr val="981B1E"/>
      </a:accent4>
      <a:accent5>
        <a:srgbClr val="002455"/>
      </a:accent5>
      <a:accent6>
        <a:srgbClr val="2E854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BB90BB9-3243-F241-9C67-8002128DBDD9}" vid="{7FAA96D1-D549-5849-968C-1F1801A7BC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ncbi_presentation_light_2018-final2</Template>
  <TotalTime>938</TotalTime>
  <Words>1677</Words>
  <Application>Microsoft Office PowerPoint</Application>
  <PresentationFormat>Widescreen</PresentationFormat>
  <Paragraphs>415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-apple-system</vt:lpstr>
      <vt:lpstr>Arial</vt:lpstr>
      <vt:lpstr>Calibri</vt:lpstr>
      <vt:lpstr>Calisto MT</vt:lpstr>
      <vt:lpstr>Comic Sans MS</vt:lpstr>
      <vt:lpstr>Consolas</vt:lpstr>
      <vt:lpstr>Garamond</vt:lpstr>
      <vt:lpstr>Helvetica</vt:lpstr>
      <vt:lpstr>Helvetica Neue</vt:lpstr>
      <vt:lpstr>Jokerman</vt:lpstr>
      <vt:lpstr>Segoe Print</vt:lpstr>
      <vt:lpstr>Tempus Sans ITC</vt:lpstr>
      <vt:lpstr>Wingdings</vt:lpstr>
      <vt:lpstr>Office Theme</vt:lpstr>
      <vt:lpstr>the goal of my participation in this course</vt:lpstr>
      <vt:lpstr>PowerPoint Presentation</vt:lpstr>
      <vt:lpstr>PowerPoint Presentation</vt:lpstr>
      <vt:lpstr>the goal of this final (capstone) project</vt:lpstr>
      <vt:lpstr>PowerPoint Presentation</vt:lpstr>
      <vt:lpstr>PowerPoint Presentation</vt:lpstr>
      <vt:lpstr>project plan: create a pilot drug discovery pipeline     to propose good drug candidates for specific genes</vt:lpstr>
      <vt:lpstr>acquire &amp; prepare geneid → cid datasets  Asta’s APIs</vt:lpstr>
      <vt:lpstr>acquire &amp; prepare geneid → cid datasets  use Asta’s APIs!</vt:lpstr>
      <vt:lpstr>acquire &amp; prepare geneid → cid datasets create the initial DataFrames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acquire &amp; prepare geneid → cid  datasets with a for-loop!  .    (Thanks,Dan!)</vt:lpstr>
      <vt:lpstr>PowerPoint Presentation</vt:lpstr>
      <vt:lpstr>PowerPoint Presentation</vt:lpstr>
      <vt:lpstr>project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goal of my participation in this course</dc:title>
  <dc:creator>Morris, Rana (NIH/NLM/NCBI) [E]</dc:creator>
  <cp:lastModifiedBy>Morris, Rana (NIH/NLM/NCBI) [E]</cp:lastModifiedBy>
  <cp:revision>264</cp:revision>
  <dcterms:created xsi:type="dcterms:W3CDTF">2019-08-13T15:42:45Z</dcterms:created>
  <dcterms:modified xsi:type="dcterms:W3CDTF">2019-08-15T05:20:33Z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65ED99ED-196B-47FC-921A-A394944A9ABA</vt:lpwstr>
  </property>
  <property fmtid="{D5CDD505-2E9C-101B-9397-08002B2CF9AE}" pid="3" name="ArticulatePath">
    <vt:lpwstr>Capstone</vt:lpwstr>
  </property>
</Properties>
</file>